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46" r:id="rId2"/>
    <p:sldId id="378" r:id="rId3"/>
    <p:sldId id="384" r:id="rId4"/>
    <p:sldId id="368" r:id="rId5"/>
    <p:sldId id="369" r:id="rId6"/>
    <p:sldId id="381" r:id="rId7"/>
    <p:sldId id="370" r:id="rId8"/>
    <p:sldId id="371" r:id="rId9"/>
    <p:sldId id="372" r:id="rId10"/>
    <p:sldId id="275" r:id="rId11"/>
    <p:sldId id="375" r:id="rId12"/>
    <p:sldId id="331" r:id="rId13"/>
    <p:sldId id="332" r:id="rId14"/>
    <p:sldId id="333" r:id="rId15"/>
    <p:sldId id="269" r:id="rId16"/>
    <p:sldId id="272" r:id="rId17"/>
    <p:sldId id="271" r:id="rId18"/>
    <p:sldId id="344" r:id="rId19"/>
    <p:sldId id="306" r:id="rId20"/>
    <p:sldId id="307" r:id="rId21"/>
    <p:sldId id="311" r:id="rId22"/>
    <p:sldId id="352" r:id="rId23"/>
    <p:sldId id="380" r:id="rId24"/>
    <p:sldId id="382" r:id="rId25"/>
    <p:sldId id="30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16"/>
    <p:restoredTop sz="65170"/>
  </p:normalViewPr>
  <p:slideViewPr>
    <p:cSldViewPr snapToGrid="0">
      <p:cViewPr varScale="1">
        <p:scale>
          <a:sx n="41" d="100"/>
          <a:sy n="41" d="100"/>
        </p:scale>
        <p:origin x="16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D4914-A162-468F-B81B-A45B448BE093}"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BF680B18-DEB7-4717-9751-F7B2ECD3FE65}">
      <dgm:prSet/>
      <dgm:spPr/>
      <dgm:t>
        <a:bodyPr/>
        <a:lstStyle/>
        <a:p>
          <a:r>
            <a:rPr lang="en-US" dirty="0">
              <a:solidFill>
                <a:schemeClr val="tx2"/>
              </a:solidFill>
              <a:latin typeface="Arial" panose="020B0604020202020204" pitchFamily="34" charset="0"/>
              <a:cs typeface="Arial" panose="020B0604020202020204" pitchFamily="34" charset="0"/>
            </a:rPr>
            <a:t>Patient outcomes study </a:t>
          </a:r>
        </a:p>
      </dgm:t>
    </dgm:pt>
    <dgm:pt modelId="{0D825971-F75D-409F-BED2-3378A625E09D}" type="parTrans" cxnId="{5E11F5C6-72B7-4718-ACAB-AD6102829E50}">
      <dgm:prSet/>
      <dgm:spPr/>
      <dgm:t>
        <a:bodyPr/>
        <a:lstStyle/>
        <a:p>
          <a:endParaRPr lang="en-US">
            <a:latin typeface="Arial" panose="020B0604020202020204" pitchFamily="34" charset="0"/>
            <a:cs typeface="Arial" panose="020B0604020202020204" pitchFamily="34" charset="0"/>
          </a:endParaRPr>
        </a:p>
      </dgm:t>
    </dgm:pt>
    <dgm:pt modelId="{F1F299D4-67C8-4532-AE0F-6C84C110C51B}" type="sibTrans" cxnId="{5E11F5C6-72B7-4718-ACAB-AD6102829E50}">
      <dgm:prSet/>
      <dgm:spPr/>
      <dgm:t>
        <a:bodyPr/>
        <a:lstStyle/>
        <a:p>
          <a:endParaRPr lang="en-US">
            <a:latin typeface="Arial" panose="020B0604020202020204" pitchFamily="34" charset="0"/>
            <a:cs typeface="Arial" panose="020B0604020202020204" pitchFamily="34" charset="0"/>
          </a:endParaRPr>
        </a:p>
      </dgm:t>
    </dgm:pt>
    <dgm:pt modelId="{0B709447-FF6C-491A-9D69-CBD46C2E416A}">
      <dgm:prSet custT="1"/>
      <dgm:spPr/>
      <dgm:t>
        <a:bodyPr/>
        <a:lstStyle/>
        <a:p>
          <a:r>
            <a:rPr lang="en-US" sz="2100" dirty="0">
              <a:solidFill>
                <a:schemeClr val="tx2"/>
              </a:solidFill>
              <a:latin typeface="Arial" panose="020B0604020202020204" pitchFamily="34" charset="0"/>
              <a:cs typeface="Arial" panose="020B0604020202020204" pitchFamily="34" charset="0"/>
            </a:rPr>
            <a:t>Medicare claims for </a:t>
          </a:r>
          <a:r>
            <a:rPr lang="en-US" sz="3600" b="1" dirty="0">
              <a:solidFill>
                <a:schemeClr val="tx2"/>
              </a:solidFill>
              <a:latin typeface="Arial" panose="020B0604020202020204" pitchFamily="34" charset="0"/>
              <a:cs typeface="Arial" panose="020B0604020202020204" pitchFamily="34" charset="0"/>
            </a:rPr>
            <a:t>1.9 million </a:t>
          </a:r>
          <a:br>
            <a:rPr lang="en-US" sz="2100" b="1" dirty="0">
              <a:solidFill>
                <a:schemeClr val="tx2"/>
              </a:solidFill>
              <a:latin typeface="Arial" panose="020B0604020202020204" pitchFamily="34" charset="0"/>
              <a:cs typeface="Arial" panose="020B0604020202020204" pitchFamily="34" charset="0"/>
            </a:rPr>
          </a:br>
          <a:r>
            <a:rPr lang="en-US" sz="2100" b="1" dirty="0">
              <a:solidFill>
                <a:schemeClr val="tx2"/>
              </a:solidFill>
              <a:latin typeface="Arial" panose="020B0604020202020204" pitchFamily="34" charset="0"/>
              <a:cs typeface="Arial" panose="020B0604020202020204" pitchFamily="34" charset="0"/>
            </a:rPr>
            <a:t>elective surgical procedures</a:t>
          </a:r>
          <a:endParaRPr lang="en-US" sz="2100" dirty="0">
            <a:solidFill>
              <a:schemeClr val="tx2"/>
            </a:solidFill>
            <a:latin typeface="Arial" panose="020B0604020202020204" pitchFamily="34" charset="0"/>
            <a:cs typeface="Arial" panose="020B0604020202020204" pitchFamily="34" charset="0"/>
          </a:endParaRPr>
        </a:p>
      </dgm:t>
    </dgm:pt>
    <dgm:pt modelId="{86FE335E-DA01-4C32-B54A-C2B361C4364B}" type="parTrans" cxnId="{343F61A1-87D5-40AF-B307-47C50E77F2D4}">
      <dgm:prSet/>
      <dgm:spPr/>
      <dgm:t>
        <a:bodyPr/>
        <a:lstStyle/>
        <a:p>
          <a:endParaRPr lang="en-US">
            <a:latin typeface="Arial" panose="020B0604020202020204" pitchFamily="34" charset="0"/>
            <a:cs typeface="Arial" panose="020B0604020202020204" pitchFamily="34" charset="0"/>
          </a:endParaRPr>
        </a:p>
      </dgm:t>
    </dgm:pt>
    <dgm:pt modelId="{11704E47-E15D-419A-87DA-6369749B2C76}" type="sibTrans" cxnId="{343F61A1-87D5-40AF-B307-47C50E77F2D4}">
      <dgm:prSet/>
      <dgm:spPr/>
      <dgm:t>
        <a:bodyPr/>
        <a:lstStyle/>
        <a:p>
          <a:endParaRPr lang="en-US">
            <a:latin typeface="Arial" panose="020B0604020202020204" pitchFamily="34" charset="0"/>
            <a:cs typeface="Arial" panose="020B0604020202020204" pitchFamily="34" charset="0"/>
          </a:endParaRPr>
        </a:p>
      </dgm:t>
    </dgm:pt>
    <dgm:pt modelId="{047EE968-A463-4BFE-B811-E5E2F4CFEB07}">
      <dgm:prSet custT="1"/>
      <dgm:spPr/>
      <dgm:t>
        <a:bodyPr/>
        <a:lstStyle/>
        <a:p>
          <a:r>
            <a:rPr lang="en-US" sz="2800" b="1" dirty="0">
              <a:solidFill>
                <a:schemeClr val="tx2"/>
              </a:solidFill>
              <a:latin typeface="Arial" panose="020B0604020202020204" pitchFamily="34" charset="0"/>
              <a:cs typeface="Arial" panose="020B0604020202020204" pitchFamily="34" charset="0"/>
            </a:rPr>
            <a:t>14,598 physicians </a:t>
          </a:r>
          <a:br>
            <a:rPr lang="en-US" sz="2100" dirty="0">
              <a:solidFill>
                <a:schemeClr val="tx2"/>
              </a:solidFill>
              <a:latin typeface="Arial" panose="020B0604020202020204" pitchFamily="34" charset="0"/>
              <a:cs typeface="Arial" panose="020B0604020202020204" pitchFamily="34" charset="0"/>
            </a:rPr>
          </a:br>
          <a:r>
            <a:rPr lang="en-US" sz="1800" dirty="0">
              <a:solidFill>
                <a:schemeClr val="tx2"/>
              </a:solidFill>
              <a:latin typeface="Arial" panose="020B0604020202020204" pitchFamily="34" charset="0"/>
              <a:cs typeface="Arial" panose="020B0604020202020204" pitchFamily="34" charset="0"/>
            </a:rPr>
            <a:t>(64% orthopedics, 17% general surgery, 11% urology, 7% neurosurgery)</a:t>
          </a:r>
        </a:p>
      </dgm:t>
    </dgm:pt>
    <dgm:pt modelId="{BA29D9F7-A5A4-4ABC-8055-9935EBB8BEC3}" type="parTrans" cxnId="{299098A9-5167-4181-BD87-83FAA7756FCC}">
      <dgm:prSet/>
      <dgm:spPr/>
      <dgm:t>
        <a:bodyPr/>
        <a:lstStyle/>
        <a:p>
          <a:endParaRPr lang="en-US">
            <a:latin typeface="Arial" panose="020B0604020202020204" pitchFamily="34" charset="0"/>
            <a:cs typeface="Arial" panose="020B0604020202020204" pitchFamily="34" charset="0"/>
          </a:endParaRPr>
        </a:p>
      </dgm:t>
    </dgm:pt>
    <dgm:pt modelId="{930A5B82-1B6F-4C4F-80DF-A0B9291E7271}" type="sibTrans" cxnId="{299098A9-5167-4181-BD87-83FAA7756FCC}">
      <dgm:prSet/>
      <dgm:spPr/>
      <dgm:t>
        <a:bodyPr/>
        <a:lstStyle/>
        <a:p>
          <a:endParaRPr lang="en-US">
            <a:latin typeface="Arial" panose="020B0604020202020204" pitchFamily="34" charset="0"/>
            <a:cs typeface="Arial" panose="020B0604020202020204" pitchFamily="34" charset="0"/>
          </a:endParaRPr>
        </a:p>
      </dgm:t>
    </dgm:pt>
    <dgm:pt modelId="{AFD115BC-DF3A-4139-83AF-7E66A91F11D5}">
      <dgm:prSet/>
      <dgm:spPr/>
      <dgm:t>
        <a:bodyPr/>
        <a:lstStyle/>
        <a:p>
          <a:r>
            <a:rPr lang="en-US" dirty="0">
              <a:solidFill>
                <a:schemeClr val="tx2"/>
              </a:solidFill>
              <a:latin typeface="Arial" panose="020B0604020202020204" pitchFamily="34" charset="0"/>
              <a:cs typeface="Arial" panose="020B0604020202020204" pitchFamily="34" charset="0"/>
            </a:rPr>
            <a:t>Completion of MOC was </a:t>
          </a:r>
          <a:r>
            <a:rPr lang="en-US" b="1" dirty="0">
              <a:solidFill>
                <a:schemeClr val="tx2"/>
              </a:solidFill>
              <a:latin typeface="Arial" panose="020B0604020202020204" pitchFamily="34" charset="0"/>
              <a:cs typeface="Arial" panose="020B0604020202020204" pitchFamily="34" charset="0"/>
            </a:rPr>
            <a:t>NOT</a:t>
          </a:r>
          <a:r>
            <a:rPr lang="en-US" dirty="0">
              <a:solidFill>
                <a:schemeClr val="tx2"/>
              </a:solidFill>
              <a:latin typeface="Arial" panose="020B0604020202020204" pitchFamily="34" charset="0"/>
              <a:cs typeface="Arial" panose="020B0604020202020204" pitchFamily="34" charset="0"/>
            </a:rPr>
            <a:t> associated with differences in complication rates</a:t>
          </a:r>
        </a:p>
      </dgm:t>
    </dgm:pt>
    <dgm:pt modelId="{AE2A28D8-4438-4A51-B0B4-2898C7583BBD}" type="parTrans" cxnId="{97755F04-C2F9-40FC-B008-C5DBB081BC03}">
      <dgm:prSet/>
      <dgm:spPr/>
      <dgm:t>
        <a:bodyPr/>
        <a:lstStyle/>
        <a:p>
          <a:endParaRPr lang="en-US">
            <a:latin typeface="Arial" panose="020B0604020202020204" pitchFamily="34" charset="0"/>
            <a:cs typeface="Arial" panose="020B0604020202020204" pitchFamily="34" charset="0"/>
          </a:endParaRPr>
        </a:p>
      </dgm:t>
    </dgm:pt>
    <dgm:pt modelId="{E7121BFA-B1B3-4F72-A5AA-A9E89ED60308}" type="sibTrans" cxnId="{97755F04-C2F9-40FC-B008-C5DBB081BC03}">
      <dgm:prSet/>
      <dgm:spPr/>
      <dgm:t>
        <a:bodyPr/>
        <a:lstStyle/>
        <a:p>
          <a:endParaRPr lang="en-US">
            <a:latin typeface="Arial" panose="020B0604020202020204" pitchFamily="34" charset="0"/>
            <a:cs typeface="Arial" panose="020B0604020202020204" pitchFamily="34" charset="0"/>
          </a:endParaRPr>
        </a:p>
      </dgm:t>
    </dgm:pt>
    <dgm:pt modelId="{6867D04B-E40B-6D4B-8748-79794C4A2147}" type="pres">
      <dgm:prSet presAssocID="{4BAD4914-A162-468F-B81B-A45B448BE093}" presName="vert0" presStyleCnt="0">
        <dgm:presLayoutVars>
          <dgm:dir/>
          <dgm:animOne val="branch"/>
          <dgm:animLvl val="lvl"/>
        </dgm:presLayoutVars>
      </dgm:prSet>
      <dgm:spPr/>
    </dgm:pt>
    <dgm:pt modelId="{ABF0243D-1AFB-2F43-AEA9-F50087B268E3}" type="pres">
      <dgm:prSet presAssocID="{BF680B18-DEB7-4717-9751-F7B2ECD3FE65}" presName="thickLine" presStyleLbl="alignNode1" presStyleIdx="0" presStyleCnt="4"/>
      <dgm:spPr/>
    </dgm:pt>
    <dgm:pt modelId="{22D00F3B-26A1-C64F-BFBD-3F88C6D467F4}" type="pres">
      <dgm:prSet presAssocID="{BF680B18-DEB7-4717-9751-F7B2ECD3FE65}" presName="horz1" presStyleCnt="0"/>
      <dgm:spPr/>
    </dgm:pt>
    <dgm:pt modelId="{06F565C6-7D27-9F40-A324-A7AE51BC3AC0}" type="pres">
      <dgm:prSet presAssocID="{BF680B18-DEB7-4717-9751-F7B2ECD3FE65}" presName="tx1" presStyleLbl="revTx" presStyleIdx="0" presStyleCnt="4"/>
      <dgm:spPr/>
    </dgm:pt>
    <dgm:pt modelId="{0D7D67CC-E989-7D4B-8173-62544D43A42D}" type="pres">
      <dgm:prSet presAssocID="{BF680B18-DEB7-4717-9751-F7B2ECD3FE65}" presName="vert1" presStyleCnt="0"/>
      <dgm:spPr/>
    </dgm:pt>
    <dgm:pt modelId="{3F3E7DCA-C5B6-6548-9010-FF01AD2D1A50}" type="pres">
      <dgm:prSet presAssocID="{0B709447-FF6C-491A-9D69-CBD46C2E416A}" presName="thickLine" presStyleLbl="alignNode1" presStyleIdx="1" presStyleCnt="4" custLinFactNeighborX="694" custLinFactNeighborY="-48957"/>
      <dgm:spPr/>
    </dgm:pt>
    <dgm:pt modelId="{5A3B5848-8971-B042-8CAC-C83B4AAD79BB}" type="pres">
      <dgm:prSet presAssocID="{0B709447-FF6C-491A-9D69-CBD46C2E416A}" presName="horz1" presStyleCnt="0"/>
      <dgm:spPr/>
    </dgm:pt>
    <dgm:pt modelId="{F666CB7B-3766-3443-8769-FE6113779708}" type="pres">
      <dgm:prSet presAssocID="{0B709447-FF6C-491A-9D69-CBD46C2E416A}" presName="tx1" presStyleLbl="revTx" presStyleIdx="1" presStyleCnt="4" custLinFactNeighborY="-25929"/>
      <dgm:spPr/>
    </dgm:pt>
    <dgm:pt modelId="{71193CA8-45CD-054D-9123-F6CDEF690287}" type="pres">
      <dgm:prSet presAssocID="{0B709447-FF6C-491A-9D69-CBD46C2E416A}" presName="vert1" presStyleCnt="0"/>
      <dgm:spPr/>
    </dgm:pt>
    <dgm:pt modelId="{E6373E06-28C8-D64D-B96D-B052C95AED4C}" type="pres">
      <dgm:prSet presAssocID="{047EE968-A463-4BFE-B811-E5E2F4CFEB07}" presName="thickLine" presStyleLbl="alignNode1" presStyleIdx="2" presStyleCnt="4" custLinFactNeighborX="694" custLinFactNeighborY="-16835"/>
      <dgm:spPr/>
    </dgm:pt>
    <dgm:pt modelId="{2B11CD42-76FD-3E46-A19D-471651FC8B3A}" type="pres">
      <dgm:prSet presAssocID="{047EE968-A463-4BFE-B811-E5E2F4CFEB07}" presName="horz1" presStyleCnt="0"/>
      <dgm:spPr/>
    </dgm:pt>
    <dgm:pt modelId="{A4A93F50-39CA-4B4C-A6C5-B7D364B3D577}" type="pres">
      <dgm:prSet presAssocID="{047EE968-A463-4BFE-B811-E5E2F4CFEB07}" presName="tx1" presStyleLbl="revTx" presStyleIdx="2" presStyleCnt="4"/>
      <dgm:spPr/>
    </dgm:pt>
    <dgm:pt modelId="{0D7BF8A8-055B-AE49-B2C5-6180EDAD5E9F}" type="pres">
      <dgm:prSet presAssocID="{047EE968-A463-4BFE-B811-E5E2F4CFEB07}" presName="vert1" presStyleCnt="0"/>
      <dgm:spPr/>
    </dgm:pt>
    <dgm:pt modelId="{58BBF64B-B111-9045-AC44-97EAD3925B8D}" type="pres">
      <dgm:prSet presAssocID="{AFD115BC-DF3A-4139-83AF-7E66A91F11D5}" presName="thickLine" presStyleLbl="alignNode1" presStyleIdx="3" presStyleCnt="4"/>
      <dgm:spPr/>
    </dgm:pt>
    <dgm:pt modelId="{E4439160-BB8C-C04E-8B5E-862BD212037E}" type="pres">
      <dgm:prSet presAssocID="{AFD115BC-DF3A-4139-83AF-7E66A91F11D5}" presName="horz1" presStyleCnt="0"/>
      <dgm:spPr/>
    </dgm:pt>
    <dgm:pt modelId="{5B822892-CE8D-9C46-B402-F9D675A264A6}" type="pres">
      <dgm:prSet presAssocID="{AFD115BC-DF3A-4139-83AF-7E66A91F11D5}" presName="tx1" presStyleLbl="revTx" presStyleIdx="3" presStyleCnt="4"/>
      <dgm:spPr/>
    </dgm:pt>
    <dgm:pt modelId="{6AA7D50E-28E3-054D-ADBD-0758BF77E3E4}" type="pres">
      <dgm:prSet presAssocID="{AFD115BC-DF3A-4139-83AF-7E66A91F11D5}" presName="vert1" presStyleCnt="0"/>
      <dgm:spPr/>
    </dgm:pt>
  </dgm:ptLst>
  <dgm:cxnLst>
    <dgm:cxn modelId="{97755F04-C2F9-40FC-B008-C5DBB081BC03}" srcId="{4BAD4914-A162-468F-B81B-A45B448BE093}" destId="{AFD115BC-DF3A-4139-83AF-7E66A91F11D5}" srcOrd="3" destOrd="0" parTransId="{AE2A28D8-4438-4A51-B0B4-2898C7583BBD}" sibTransId="{E7121BFA-B1B3-4F72-A5AA-A9E89ED60308}"/>
    <dgm:cxn modelId="{92EEC81A-C8CB-9B4A-AC55-66B246FE0C1C}" type="presOf" srcId="{4BAD4914-A162-468F-B81B-A45B448BE093}" destId="{6867D04B-E40B-6D4B-8748-79794C4A2147}" srcOrd="0" destOrd="0" presId="urn:microsoft.com/office/officeart/2008/layout/LinedList"/>
    <dgm:cxn modelId="{38E9976F-C796-BD42-A5AA-35DB22D4665C}" type="presOf" srcId="{BF680B18-DEB7-4717-9751-F7B2ECD3FE65}" destId="{06F565C6-7D27-9F40-A324-A7AE51BC3AC0}" srcOrd="0" destOrd="0" presId="urn:microsoft.com/office/officeart/2008/layout/LinedList"/>
    <dgm:cxn modelId="{25C29370-FB3F-D247-B5C1-FA4B9F76C192}" type="presOf" srcId="{AFD115BC-DF3A-4139-83AF-7E66A91F11D5}" destId="{5B822892-CE8D-9C46-B402-F9D675A264A6}" srcOrd="0" destOrd="0" presId="urn:microsoft.com/office/officeart/2008/layout/LinedList"/>
    <dgm:cxn modelId="{441F7782-0040-7A4A-B789-7FAF91A29E3C}" type="presOf" srcId="{047EE968-A463-4BFE-B811-E5E2F4CFEB07}" destId="{A4A93F50-39CA-4B4C-A6C5-B7D364B3D577}" srcOrd="0" destOrd="0" presId="urn:microsoft.com/office/officeart/2008/layout/LinedList"/>
    <dgm:cxn modelId="{343F61A1-87D5-40AF-B307-47C50E77F2D4}" srcId="{4BAD4914-A162-468F-B81B-A45B448BE093}" destId="{0B709447-FF6C-491A-9D69-CBD46C2E416A}" srcOrd="1" destOrd="0" parTransId="{86FE335E-DA01-4C32-B54A-C2B361C4364B}" sibTransId="{11704E47-E15D-419A-87DA-6369749B2C76}"/>
    <dgm:cxn modelId="{80E470A2-47A7-F541-8D7F-0DB9F4C1D6FB}" type="presOf" srcId="{0B709447-FF6C-491A-9D69-CBD46C2E416A}" destId="{F666CB7B-3766-3443-8769-FE6113779708}" srcOrd="0" destOrd="0" presId="urn:microsoft.com/office/officeart/2008/layout/LinedList"/>
    <dgm:cxn modelId="{299098A9-5167-4181-BD87-83FAA7756FCC}" srcId="{4BAD4914-A162-468F-B81B-A45B448BE093}" destId="{047EE968-A463-4BFE-B811-E5E2F4CFEB07}" srcOrd="2" destOrd="0" parTransId="{BA29D9F7-A5A4-4ABC-8055-9935EBB8BEC3}" sibTransId="{930A5B82-1B6F-4C4F-80DF-A0B9291E7271}"/>
    <dgm:cxn modelId="{5E11F5C6-72B7-4718-ACAB-AD6102829E50}" srcId="{4BAD4914-A162-468F-B81B-A45B448BE093}" destId="{BF680B18-DEB7-4717-9751-F7B2ECD3FE65}" srcOrd="0" destOrd="0" parTransId="{0D825971-F75D-409F-BED2-3378A625E09D}" sibTransId="{F1F299D4-67C8-4532-AE0F-6C84C110C51B}"/>
    <dgm:cxn modelId="{81EDFF58-E7AA-CA4B-9AA4-FE07F0CACDC5}" type="presParOf" srcId="{6867D04B-E40B-6D4B-8748-79794C4A2147}" destId="{ABF0243D-1AFB-2F43-AEA9-F50087B268E3}" srcOrd="0" destOrd="0" presId="urn:microsoft.com/office/officeart/2008/layout/LinedList"/>
    <dgm:cxn modelId="{45D28A83-1F71-E84D-8235-DCC19C59D7D6}" type="presParOf" srcId="{6867D04B-E40B-6D4B-8748-79794C4A2147}" destId="{22D00F3B-26A1-C64F-BFBD-3F88C6D467F4}" srcOrd="1" destOrd="0" presId="urn:microsoft.com/office/officeart/2008/layout/LinedList"/>
    <dgm:cxn modelId="{92C18160-BDD3-9A4B-AF27-971A5E97102A}" type="presParOf" srcId="{22D00F3B-26A1-C64F-BFBD-3F88C6D467F4}" destId="{06F565C6-7D27-9F40-A324-A7AE51BC3AC0}" srcOrd="0" destOrd="0" presId="urn:microsoft.com/office/officeart/2008/layout/LinedList"/>
    <dgm:cxn modelId="{A2957D61-C040-0744-B52B-78551481F347}" type="presParOf" srcId="{22D00F3B-26A1-C64F-BFBD-3F88C6D467F4}" destId="{0D7D67CC-E989-7D4B-8173-62544D43A42D}" srcOrd="1" destOrd="0" presId="urn:microsoft.com/office/officeart/2008/layout/LinedList"/>
    <dgm:cxn modelId="{2D6771E8-7C41-A442-8486-D81668B26785}" type="presParOf" srcId="{6867D04B-E40B-6D4B-8748-79794C4A2147}" destId="{3F3E7DCA-C5B6-6548-9010-FF01AD2D1A50}" srcOrd="2" destOrd="0" presId="urn:microsoft.com/office/officeart/2008/layout/LinedList"/>
    <dgm:cxn modelId="{D6369379-2530-004E-8C73-1B3AEF13CEB3}" type="presParOf" srcId="{6867D04B-E40B-6D4B-8748-79794C4A2147}" destId="{5A3B5848-8971-B042-8CAC-C83B4AAD79BB}" srcOrd="3" destOrd="0" presId="urn:microsoft.com/office/officeart/2008/layout/LinedList"/>
    <dgm:cxn modelId="{525904D8-9C27-0F40-8D85-CB5185A47364}" type="presParOf" srcId="{5A3B5848-8971-B042-8CAC-C83B4AAD79BB}" destId="{F666CB7B-3766-3443-8769-FE6113779708}" srcOrd="0" destOrd="0" presId="urn:microsoft.com/office/officeart/2008/layout/LinedList"/>
    <dgm:cxn modelId="{F0A0A205-C17A-C447-9B11-948EAA8596E1}" type="presParOf" srcId="{5A3B5848-8971-B042-8CAC-C83B4AAD79BB}" destId="{71193CA8-45CD-054D-9123-F6CDEF690287}" srcOrd="1" destOrd="0" presId="urn:microsoft.com/office/officeart/2008/layout/LinedList"/>
    <dgm:cxn modelId="{014D390F-517A-1B42-BD9F-8D99A73B1BE6}" type="presParOf" srcId="{6867D04B-E40B-6D4B-8748-79794C4A2147}" destId="{E6373E06-28C8-D64D-B96D-B052C95AED4C}" srcOrd="4" destOrd="0" presId="urn:microsoft.com/office/officeart/2008/layout/LinedList"/>
    <dgm:cxn modelId="{847478B9-21A9-2F4C-BD41-BFD0C0BC7129}" type="presParOf" srcId="{6867D04B-E40B-6D4B-8748-79794C4A2147}" destId="{2B11CD42-76FD-3E46-A19D-471651FC8B3A}" srcOrd="5" destOrd="0" presId="urn:microsoft.com/office/officeart/2008/layout/LinedList"/>
    <dgm:cxn modelId="{21853D9B-373B-CF4E-B27F-1EDEBC7162BF}" type="presParOf" srcId="{2B11CD42-76FD-3E46-A19D-471651FC8B3A}" destId="{A4A93F50-39CA-4B4C-A6C5-B7D364B3D577}" srcOrd="0" destOrd="0" presId="urn:microsoft.com/office/officeart/2008/layout/LinedList"/>
    <dgm:cxn modelId="{E2478D21-4395-7343-B378-17B168F3058A}" type="presParOf" srcId="{2B11CD42-76FD-3E46-A19D-471651FC8B3A}" destId="{0D7BF8A8-055B-AE49-B2C5-6180EDAD5E9F}" srcOrd="1" destOrd="0" presId="urn:microsoft.com/office/officeart/2008/layout/LinedList"/>
    <dgm:cxn modelId="{5E20DC12-25FB-8046-836E-4ADDADCA66DC}" type="presParOf" srcId="{6867D04B-E40B-6D4B-8748-79794C4A2147}" destId="{58BBF64B-B111-9045-AC44-97EAD3925B8D}" srcOrd="6" destOrd="0" presId="urn:microsoft.com/office/officeart/2008/layout/LinedList"/>
    <dgm:cxn modelId="{F4CF4A28-BB38-1641-B825-3F5D3A9BEA90}" type="presParOf" srcId="{6867D04B-E40B-6D4B-8748-79794C4A2147}" destId="{E4439160-BB8C-C04E-8B5E-862BD212037E}" srcOrd="7" destOrd="0" presId="urn:microsoft.com/office/officeart/2008/layout/LinedList"/>
    <dgm:cxn modelId="{8C349FD2-E09C-E648-9DB4-CB403CBBE008}" type="presParOf" srcId="{E4439160-BB8C-C04E-8B5E-862BD212037E}" destId="{5B822892-CE8D-9C46-B402-F9D675A264A6}" srcOrd="0" destOrd="0" presId="urn:microsoft.com/office/officeart/2008/layout/LinedList"/>
    <dgm:cxn modelId="{DA49470B-D3D3-DF49-9439-BF90AC48377E}" type="presParOf" srcId="{E4439160-BB8C-C04E-8B5E-862BD212037E}" destId="{6AA7D50E-28E3-054D-ADBD-0758BF77E3E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0243D-1AFB-2F43-AEA9-F50087B268E3}">
      <dsp:nvSpPr>
        <dsp:cNvPr id="0" name=""/>
        <dsp:cNvSpPr/>
      </dsp:nvSpPr>
      <dsp:spPr>
        <a:xfrm>
          <a:off x="0" y="0"/>
          <a:ext cx="1076498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F565C6-7D27-9F40-A324-A7AE51BC3AC0}">
      <dsp:nvSpPr>
        <dsp:cNvPr id="0" name=""/>
        <dsp:cNvSpPr/>
      </dsp:nvSpPr>
      <dsp:spPr>
        <a:xfrm>
          <a:off x="0" y="0"/>
          <a:ext cx="10764981" cy="92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solidFill>
                <a:schemeClr val="tx2"/>
              </a:solidFill>
              <a:latin typeface="Arial" panose="020B0604020202020204" pitchFamily="34" charset="0"/>
              <a:cs typeface="Arial" panose="020B0604020202020204" pitchFamily="34" charset="0"/>
            </a:rPr>
            <a:t>Patient outcomes study </a:t>
          </a:r>
        </a:p>
      </dsp:txBody>
      <dsp:txXfrm>
        <a:off x="0" y="0"/>
        <a:ext cx="10764981" cy="923994"/>
      </dsp:txXfrm>
    </dsp:sp>
    <dsp:sp modelId="{3F3E7DCA-C5B6-6548-9010-FF01AD2D1A50}">
      <dsp:nvSpPr>
        <dsp:cNvPr id="0" name=""/>
        <dsp:cNvSpPr/>
      </dsp:nvSpPr>
      <dsp:spPr>
        <a:xfrm>
          <a:off x="0" y="471634"/>
          <a:ext cx="10764981"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66CB7B-3766-3443-8769-FE6113779708}">
      <dsp:nvSpPr>
        <dsp:cNvPr id="0" name=""/>
        <dsp:cNvSpPr/>
      </dsp:nvSpPr>
      <dsp:spPr>
        <a:xfrm>
          <a:off x="0" y="684411"/>
          <a:ext cx="10764981" cy="92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chemeClr val="tx2"/>
              </a:solidFill>
              <a:latin typeface="Arial" panose="020B0604020202020204" pitchFamily="34" charset="0"/>
              <a:cs typeface="Arial" panose="020B0604020202020204" pitchFamily="34" charset="0"/>
            </a:rPr>
            <a:t>Medicare claims for </a:t>
          </a:r>
          <a:r>
            <a:rPr lang="en-US" sz="3600" b="1" kern="1200" dirty="0">
              <a:solidFill>
                <a:schemeClr val="tx2"/>
              </a:solidFill>
              <a:latin typeface="Arial" panose="020B0604020202020204" pitchFamily="34" charset="0"/>
              <a:cs typeface="Arial" panose="020B0604020202020204" pitchFamily="34" charset="0"/>
            </a:rPr>
            <a:t>1.9 million </a:t>
          </a:r>
          <a:br>
            <a:rPr lang="en-US" sz="2100" b="1" kern="1200" dirty="0">
              <a:solidFill>
                <a:schemeClr val="tx2"/>
              </a:solidFill>
              <a:latin typeface="Arial" panose="020B0604020202020204" pitchFamily="34" charset="0"/>
              <a:cs typeface="Arial" panose="020B0604020202020204" pitchFamily="34" charset="0"/>
            </a:rPr>
          </a:br>
          <a:r>
            <a:rPr lang="en-US" sz="2100" b="1" kern="1200" dirty="0">
              <a:solidFill>
                <a:schemeClr val="tx2"/>
              </a:solidFill>
              <a:latin typeface="Arial" panose="020B0604020202020204" pitchFamily="34" charset="0"/>
              <a:cs typeface="Arial" panose="020B0604020202020204" pitchFamily="34" charset="0"/>
            </a:rPr>
            <a:t>elective surgical procedures</a:t>
          </a:r>
          <a:endParaRPr lang="en-US" sz="2100" kern="1200" dirty="0">
            <a:solidFill>
              <a:schemeClr val="tx2"/>
            </a:solidFill>
            <a:latin typeface="Arial" panose="020B0604020202020204" pitchFamily="34" charset="0"/>
            <a:cs typeface="Arial" panose="020B0604020202020204" pitchFamily="34" charset="0"/>
          </a:endParaRPr>
        </a:p>
      </dsp:txBody>
      <dsp:txXfrm>
        <a:off x="0" y="684411"/>
        <a:ext cx="10764981" cy="923994"/>
      </dsp:txXfrm>
    </dsp:sp>
    <dsp:sp modelId="{E6373E06-28C8-D64D-B96D-B052C95AED4C}">
      <dsp:nvSpPr>
        <dsp:cNvPr id="0" name=""/>
        <dsp:cNvSpPr/>
      </dsp:nvSpPr>
      <dsp:spPr>
        <a:xfrm>
          <a:off x="0" y="1692434"/>
          <a:ext cx="10764981"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A93F50-39CA-4B4C-A6C5-B7D364B3D577}">
      <dsp:nvSpPr>
        <dsp:cNvPr id="0" name=""/>
        <dsp:cNvSpPr/>
      </dsp:nvSpPr>
      <dsp:spPr>
        <a:xfrm>
          <a:off x="0" y="1847988"/>
          <a:ext cx="10764981" cy="92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2"/>
              </a:solidFill>
              <a:latin typeface="Arial" panose="020B0604020202020204" pitchFamily="34" charset="0"/>
              <a:cs typeface="Arial" panose="020B0604020202020204" pitchFamily="34" charset="0"/>
            </a:rPr>
            <a:t>14,598 physicians </a:t>
          </a:r>
          <a:br>
            <a:rPr lang="en-US" sz="2100" kern="1200" dirty="0">
              <a:solidFill>
                <a:schemeClr val="tx2"/>
              </a:solidFill>
              <a:latin typeface="Arial" panose="020B0604020202020204" pitchFamily="34" charset="0"/>
              <a:cs typeface="Arial" panose="020B0604020202020204" pitchFamily="34" charset="0"/>
            </a:rPr>
          </a:br>
          <a:r>
            <a:rPr lang="en-US" sz="1800" kern="1200" dirty="0">
              <a:solidFill>
                <a:schemeClr val="tx2"/>
              </a:solidFill>
              <a:latin typeface="Arial" panose="020B0604020202020204" pitchFamily="34" charset="0"/>
              <a:cs typeface="Arial" panose="020B0604020202020204" pitchFamily="34" charset="0"/>
            </a:rPr>
            <a:t>(64% orthopedics, 17% general surgery, 11% urology, 7% neurosurgery)</a:t>
          </a:r>
        </a:p>
      </dsp:txBody>
      <dsp:txXfrm>
        <a:off x="0" y="1847988"/>
        <a:ext cx="10764981" cy="923994"/>
      </dsp:txXfrm>
    </dsp:sp>
    <dsp:sp modelId="{58BBF64B-B111-9045-AC44-97EAD3925B8D}">
      <dsp:nvSpPr>
        <dsp:cNvPr id="0" name=""/>
        <dsp:cNvSpPr/>
      </dsp:nvSpPr>
      <dsp:spPr>
        <a:xfrm>
          <a:off x="0" y="2771982"/>
          <a:ext cx="10764981"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822892-CE8D-9C46-B402-F9D675A264A6}">
      <dsp:nvSpPr>
        <dsp:cNvPr id="0" name=""/>
        <dsp:cNvSpPr/>
      </dsp:nvSpPr>
      <dsp:spPr>
        <a:xfrm>
          <a:off x="0" y="2771982"/>
          <a:ext cx="10764981" cy="92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solidFill>
                <a:schemeClr val="tx2"/>
              </a:solidFill>
              <a:latin typeface="Arial" panose="020B0604020202020204" pitchFamily="34" charset="0"/>
              <a:cs typeface="Arial" panose="020B0604020202020204" pitchFamily="34" charset="0"/>
            </a:rPr>
            <a:t>Completion of MOC was </a:t>
          </a:r>
          <a:r>
            <a:rPr lang="en-US" sz="2700" b="1" kern="1200" dirty="0">
              <a:solidFill>
                <a:schemeClr val="tx2"/>
              </a:solidFill>
              <a:latin typeface="Arial" panose="020B0604020202020204" pitchFamily="34" charset="0"/>
              <a:cs typeface="Arial" panose="020B0604020202020204" pitchFamily="34" charset="0"/>
            </a:rPr>
            <a:t>NOT</a:t>
          </a:r>
          <a:r>
            <a:rPr lang="en-US" sz="2700" kern="1200" dirty="0">
              <a:solidFill>
                <a:schemeClr val="tx2"/>
              </a:solidFill>
              <a:latin typeface="Arial" panose="020B0604020202020204" pitchFamily="34" charset="0"/>
              <a:cs typeface="Arial" panose="020B0604020202020204" pitchFamily="34" charset="0"/>
            </a:rPr>
            <a:t> associated with differences in complication rates</a:t>
          </a:r>
        </a:p>
      </dsp:txBody>
      <dsp:txXfrm>
        <a:off x="0" y="2771982"/>
        <a:ext cx="10764981" cy="92399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E87C1F-EBAD-C448-8F21-75961CD06722}"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E4559-8CAE-2B40-8726-92CBEAFA6A1D}" type="slidenum">
              <a:rPr lang="en-US" smtClean="0"/>
              <a:t>‹#›</a:t>
            </a:fld>
            <a:endParaRPr lang="en-US"/>
          </a:p>
        </p:txBody>
      </p:sp>
    </p:spTree>
    <p:extLst>
      <p:ext uri="{BB962C8B-B14F-4D97-AF65-F5344CB8AC3E}">
        <p14:creationId xmlns:p14="http://schemas.microsoft.com/office/powerpoint/2010/main" val="203328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  </a:t>
            </a:r>
          </a:p>
        </p:txBody>
      </p:sp>
      <p:sp>
        <p:nvSpPr>
          <p:cNvPr id="4" name="Slide Number Placeholder 3"/>
          <p:cNvSpPr>
            <a:spLocks noGrp="1"/>
          </p:cNvSpPr>
          <p:nvPr>
            <p:ph type="sldNum" sz="quarter" idx="5"/>
          </p:nvPr>
        </p:nvSpPr>
        <p:spPr/>
        <p:txBody>
          <a:bodyPr/>
          <a:lstStyle/>
          <a:p>
            <a:fld id="{A07B8496-0495-864A-9DF3-C141B88D717A}" type="slidenum">
              <a:rPr lang="en-US" smtClean="0"/>
              <a:t>1</a:t>
            </a:fld>
            <a:endParaRPr lang="en-US"/>
          </a:p>
        </p:txBody>
      </p:sp>
    </p:spTree>
    <p:extLst>
      <p:ext uri="{BB962C8B-B14F-4D97-AF65-F5344CB8AC3E}">
        <p14:creationId xmlns:p14="http://schemas.microsoft.com/office/powerpoint/2010/main" val="272196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2474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8295AD25-6EC9-DF48-9BE4-71A5BFD3866F}" type="slidenum">
              <a:rPr lang="en-US" smtClean="0"/>
              <a:t>12</a:t>
            </a:fld>
            <a:endParaRPr lang="en-US"/>
          </a:p>
        </p:txBody>
      </p:sp>
    </p:spTree>
    <p:extLst>
      <p:ext uri="{BB962C8B-B14F-4D97-AF65-F5344CB8AC3E}">
        <p14:creationId xmlns:p14="http://schemas.microsoft.com/office/powerpoint/2010/main" val="2012134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8295AD25-6EC9-DF48-9BE4-71A5BFD3866F}" type="slidenum">
              <a:rPr lang="en-US" smtClean="0"/>
              <a:t>13</a:t>
            </a:fld>
            <a:endParaRPr lang="en-US"/>
          </a:p>
        </p:txBody>
      </p:sp>
    </p:spTree>
    <p:extLst>
      <p:ext uri="{BB962C8B-B14F-4D97-AF65-F5344CB8AC3E}">
        <p14:creationId xmlns:p14="http://schemas.microsoft.com/office/powerpoint/2010/main" val="3789213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95AD25-6EC9-DF48-9BE4-71A5BFD3866F}" type="slidenum">
              <a:rPr lang="en-US" smtClean="0"/>
              <a:t>14</a:t>
            </a:fld>
            <a:endParaRPr lang="en-US"/>
          </a:p>
        </p:txBody>
      </p:sp>
    </p:spTree>
    <p:extLst>
      <p:ext uri="{BB962C8B-B14F-4D97-AF65-F5344CB8AC3E}">
        <p14:creationId xmlns:p14="http://schemas.microsoft.com/office/powerpoint/2010/main" val="2502005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E4559-8CAE-2B40-8726-92CBEAFA6A1D}" type="slidenum">
              <a:rPr lang="en-US" smtClean="0"/>
              <a:t>15</a:t>
            </a:fld>
            <a:endParaRPr lang="en-US"/>
          </a:p>
        </p:txBody>
      </p:sp>
    </p:spTree>
    <p:extLst>
      <p:ext uri="{BB962C8B-B14F-4D97-AF65-F5344CB8AC3E}">
        <p14:creationId xmlns:p14="http://schemas.microsoft.com/office/powerpoint/2010/main" val="4254612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E4559-8CAE-2B40-8726-92CBEAFA6A1D}" type="slidenum">
              <a:rPr lang="en-US" smtClean="0"/>
              <a:t>16</a:t>
            </a:fld>
            <a:endParaRPr lang="en-US"/>
          </a:p>
        </p:txBody>
      </p:sp>
    </p:spTree>
    <p:extLst>
      <p:ext uri="{BB962C8B-B14F-4D97-AF65-F5344CB8AC3E}">
        <p14:creationId xmlns:p14="http://schemas.microsoft.com/office/powerpoint/2010/main" val="3835646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E4559-8CAE-2B40-8726-92CBEAFA6A1D}" type="slidenum">
              <a:rPr lang="en-US" smtClean="0"/>
              <a:t>17</a:t>
            </a:fld>
            <a:endParaRPr lang="en-US"/>
          </a:p>
        </p:txBody>
      </p:sp>
    </p:spTree>
    <p:extLst>
      <p:ext uri="{BB962C8B-B14F-4D97-AF65-F5344CB8AC3E}">
        <p14:creationId xmlns:p14="http://schemas.microsoft.com/office/powerpoint/2010/main" val="3539006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8295AD25-6EC9-DF48-9BE4-71A5BFD3866F}" type="slidenum">
              <a:rPr lang="en-US" smtClean="0"/>
              <a:t>18</a:t>
            </a:fld>
            <a:endParaRPr lang="en-US"/>
          </a:p>
        </p:txBody>
      </p:sp>
    </p:spTree>
    <p:extLst>
      <p:ext uri="{BB962C8B-B14F-4D97-AF65-F5344CB8AC3E}">
        <p14:creationId xmlns:p14="http://schemas.microsoft.com/office/powerpoint/2010/main" val="3067629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for physicians</a:t>
            </a:r>
          </a:p>
        </p:txBody>
      </p:sp>
      <p:sp>
        <p:nvSpPr>
          <p:cNvPr id="4" name="Slide Number Placeholder 3"/>
          <p:cNvSpPr>
            <a:spLocks noGrp="1"/>
          </p:cNvSpPr>
          <p:nvPr>
            <p:ph type="sldNum" sz="quarter" idx="5"/>
          </p:nvPr>
        </p:nvSpPr>
        <p:spPr/>
        <p:txBody>
          <a:bodyPr/>
          <a:lstStyle/>
          <a:p>
            <a:fld id="{A07B8496-0495-864A-9DF3-C141B88D717A}" type="slidenum">
              <a:rPr lang="en-US" smtClean="0"/>
              <a:t>19</a:t>
            </a:fld>
            <a:endParaRPr lang="en-US"/>
          </a:p>
        </p:txBody>
      </p:sp>
    </p:spTree>
    <p:extLst>
      <p:ext uri="{BB962C8B-B14F-4D97-AF65-F5344CB8AC3E}">
        <p14:creationId xmlns:p14="http://schemas.microsoft.com/office/powerpoint/2010/main" val="2494515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86451-705D-594A-8579-3A72BE988AD7}" type="slidenum">
              <a:rPr lang="en-US" smtClean="0"/>
              <a:t>20</a:t>
            </a:fld>
            <a:endParaRPr lang="en-US"/>
          </a:p>
        </p:txBody>
      </p:sp>
    </p:spTree>
    <p:extLst>
      <p:ext uri="{BB962C8B-B14F-4D97-AF65-F5344CB8AC3E}">
        <p14:creationId xmlns:p14="http://schemas.microsoft.com/office/powerpoint/2010/main" val="69874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1A186451-705D-594A-8579-3A72BE988AD7}" type="slidenum">
              <a:rPr lang="en-US" smtClean="0"/>
              <a:t>2</a:t>
            </a:fld>
            <a:endParaRPr lang="en-US"/>
          </a:p>
        </p:txBody>
      </p:sp>
    </p:spTree>
    <p:extLst>
      <p:ext uri="{BB962C8B-B14F-4D97-AF65-F5344CB8AC3E}">
        <p14:creationId xmlns:p14="http://schemas.microsoft.com/office/powerpoint/2010/main" val="965873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2" name="Google Shape;1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E4559-8CAE-2B40-8726-92CBEAFA6A1D}" type="slidenum">
              <a:rPr lang="en-US" smtClean="0"/>
              <a:t>22</a:t>
            </a:fld>
            <a:endParaRPr lang="en-US"/>
          </a:p>
        </p:txBody>
      </p:sp>
    </p:spTree>
    <p:extLst>
      <p:ext uri="{BB962C8B-B14F-4D97-AF65-F5344CB8AC3E}">
        <p14:creationId xmlns:p14="http://schemas.microsoft.com/office/powerpoint/2010/main" val="3773178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E4559-8CAE-2B40-8726-92CBEAFA6A1D}" type="slidenum">
              <a:rPr lang="en-US" smtClean="0"/>
              <a:t>23</a:t>
            </a:fld>
            <a:endParaRPr lang="en-US"/>
          </a:p>
        </p:txBody>
      </p:sp>
    </p:spTree>
    <p:extLst>
      <p:ext uri="{BB962C8B-B14F-4D97-AF65-F5344CB8AC3E}">
        <p14:creationId xmlns:p14="http://schemas.microsoft.com/office/powerpoint/2010/main" val="2562920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US" b="0" dirty="0">
                <a:effectLst/>
              </a:rPr>
            </a:br>
            <a:endParaRPr lang="en-US" b="0" dirty="0">
              <a:effectLst/>
            </a:endParaRPr>
          </a:p>
          <a:p>
            <a:br>
              <a:rPr lang="en-US" dirty="0"/>
            </a:br>
            <a:r>
              <a:rPr lang="en-US" dirty="0"/>
              <a:t>  </a:t>
            </a:r>
          </a:p>
        </p:txBody>
      </p:sp>
      <p:sp>
        <p:nvSpPr>
          <p:cNvPr id="4" name="Slide Number Placeholder 3"/>
          <p:cNvSpPr>
            <a:spLocks noGrp="1"/>
          </p:cNvSpPr>
          <p:nvPr>
            <p:ph type="sldNum" sz="quarter" idx="5"/>
          </p:nvPr>
        </p:nvSpPr>
        <p:spPr/>
        <p:txBody>
          <a:bodyPr/>
          <a:lstStyle/>
          <a:p>
            <a:fld id="{A07B8496-0495-864A-9DF3-C141B88D717A}" type="slidenum">
              <a:rPr lang="en-US" smtClean="0"/>
              <a:t>24</a:t>
            </a:fld>
            <a:endParaRPr lang="en-US"/>
          </a:p>
        </p:txBody>
      </p:sp>
    </p:spTree>
    <p:extLst>
      <p:ext uri="{BB962C8B-B14F-4D97-AF65-F5344CB8AC3E}">
        <p14:creationId xmlns:p14="http://schemas.microsoft.com/office/powerpoint/2010/main" val="1480515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br>
              <a:rPr lang="en-US" b="0" dirty="0">
                <a:effectLst/>
              </a:rPr>
            </a:br>
            <a:endParaRPr dirty="0"/>
          </a:p>
        </p:txBody>
      </p:sp>
      <p:sp>
        <p:nvSpPr>
          <p:cNvPr id="190" name="Google Shape;19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US" b="0" dirty="0">
                <a:effectLst/>
              </a:rPr>
            </a:br>
            <a:endParaRPr lang="en-US" b="0" dirty="0">
              <a:effectLst/>
            </a:endParaRPr>
          </a:p>
          <a:p>
            <a:br>
              <a:rPr lang="en-US" dirty="0"/>
            </a:br>
            <a:r>
              <a:rPr lang="en-US" dirty="0"/>
              <a:t>  </a:t>
            </a:r>
          </a:p>
        </p:txBody>
      </p:sp>
      <p:sp>
        <p:nvSpPr>
          <p:cNvPr id="4" name="Slide Number Placeholder 3"/>
          <p:cNvSpPr>
            <a:spLocks noGrp="1"/>
          </p:cNvSpPr>
          <p:nvPr>
            <p:ph type="sldNum" sz="quarter" idx="5"/>
          </p:nvPr>
        </p:nvSpPr>
        <p:spPr/>
        <p:txBody>
          <a:bodyPr/>
          <a:lstStyle/>
          <a:p>
            <a:fld id="{A07B8496-0495-864A-9DF3-C141B88D717A}" type="slidenum">
              <a:rPr lang="en-US" smtClean="0"/>
              <a:t>3</a:t>
            </a:fld>
            <a:endParaRPr lang="en-US"/>
          </a:p>
        </p:txBody>
      </p:sp>
    </p:spTree>
    <p:extLst>
      <p:ext uri="{BB962C8B-B14F-4D97-AF65-F5344CB8AC3E}">
        <p14:creationId xmlns:p14="http://schemas.microsoft.com/office/powerpoint/2010/main" val="168712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US" b="0" dirty="0">
                <a:effectLst/>
              </a:rPr>
            </a:br>
            <a:endParaRPr lang="en-US" b="0" dirty="0">
              <a:effectLst/>
            </a:endParaRPr>
          </a:p>
          <a:p>
            <a:br>
              <a:rPr lang="en-US" dirty="0"/>
            </a:br>
            <a:r>
              <a:rPr lang="en-US" dirty="0"/>
              <a:t>  </a:t>
            </a:r>
          </a:p>
        </p:txBody>
      </p:sp>
      <p:sp>
        <p:nvSpPr>
          <p:cNvPr id="4" name="Slide Number Placeholder 3"/>
          <p:cNvSpPr>
            <a:spLocks noGrp="1"/>
          </p:cNvSpPr>
          <p:nvPr>
            <p:ph type="sldNum" sz="quarter" idx="5"/>
          </p:nvPr>
        </p:nvSpPr>
        <p:spPr/>
        <p:txBody>
          <a:bodyPr/>
          <a:lstStyle/>
          <a:p>
            <a:fld id="{A07B8496-0495-864A-9DF3-C141B88D717A}" type="slidenum">
              <a:rPr lang="en-US" smtClean="0"/>
              <a:t>4</a:t>
            </a:fld>
            <a:endParaRPr lang="en-US"/>
          </a:p>
        </p:txBody>
      </p:sp>
    </p:spTree>
    <p:extLst>
      <p:ext uri="{BB962C8B-B14F-4D97-AF65-F5344CB8AC3E}">
        <p14:creationId xmlns:p14="http://schemas.microsoft.com/office/powerpoint/2010/main" val="2967802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a:t>
            </a:r>
          </a:p>
          <a:p>
            <a:pPr marL="0" lvl="0" indent="0" algn="l" rtl="0">
              <a:spcBef>
                <a:spcPts val="0"/>
              </a:spcBef>
              <a:spcAft>
                <a:spcPts val="0"/>
              </a:spcAft>
              <a:buNone/>
            </a:pPr>
            <a:endParaRPr dirty="0"/>
          </a:p>
        </p:txBody>
      </p:sp>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6456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E4559-8CAE-2B40-8726-92CBEAFA6A1D}" type="slidenum">
              <a:rPr lang="en-US" smtClean="0"/>
              <a:t>6</a:t>
            </a:fld>
            <a:endParaRPr lang="en-US"/>
          </a:p>
        </p:txBody>
      </p:sp>
    </p:spTree>
    <p:extLst>
      <p:ext uri="{BB962C8B-B14F-4D97-AF65-F5344CB8AC3E}">
        <p14:creationId xmlns:p14="http://schemas.microsoft.com/office/powerpoint/2010/main" val="3862334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a:t>
            </a:r>
          </a:p>
          <a:p>
            <a:pPr marL="0" lvl="0" indent="0" algn="l" rtl="0">
              <a:spcBef>
                <a:spcPts val="0"/>
              </a:spcBef>
              <a:spcAft>
                <a:spcPts val="0"/>
              </a:spcAft>
              <a:buNone/>
            </a:pPr>
            <a:endParaRPr dirty="0"/>
          </a:p>
        </p:txBody>
      </p:sp>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7691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0064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9230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109F0-853B-1C5D-F85E-8EB2412309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2735CF-4D41-F53D-D64C-6D2A7BAB9F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4C43D2-B6AC-F9C2-BEF1-A5522C23D550}"/>
              </a:ext>
            </a:extLst>
          </p:cNvPr>
          <p:cNvSpPr>
            <a:spLocks noGrp="1"/>
          </p:cNvSpPr>
          <p:nvPr>
            <p:ph type="dt" sz="half" idx="10"/>
          </p:nvPr>
        </p:nvSpPr>
        <p:spPr/>
        <p:txBody>
          <a:bodyPr/>
          <a:lstStyle/>
          <a:p>
            <a:fld id="{92544467-7339-154C-9A18-8D8A0D6C52F5}" type="datetimeFigureOut">
              <a:rPr lang="en-US" smtClean="0"/>
              <a:t>2/8/2024</a:t>
            </a:fld>
            <a:endParaRPr lang="en-US"/>
          </a:p>
        </p:txBody>
      </p:sp>
      <p:sp>
        <p:nvSpPr>
          <p:cNvPr id="5" name="Footer Placeholder 4">
            <a:extLst>
              <a:ext uri="{FF2B5EF4-FFF2-40B4-BE49-F238E27FC236}">
                <a16:creationId xmlns:a16="http://schemas.microsoft.com/office/drawing/2014/main" id="{EEF168EC-11FC-18DA-25EF-33C09B75A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C3016-2733-022C-0E0D-2DC292E8FD8A}"/>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225981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DAA3-EA1E-667E-F313-25EF4A1736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10A68D-F779-A1F3-6673-DA261C91AA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E00DE-A32A-5177-087F-A0842A2C8B6D}"/>
              </a:ext>
            </a:extLst>
          </p:cNvPr>
          <p:cNvSpPr>
            <a:spLocks noGrp="1"/>
          </p:cNvSpPr>
          <p:nvPr>
            <p:ph type="dt" sz="half" idx="10"/>
          </p:nvPr>
        </p:nvSpPr>
        <p:spPr/>
        <p:txBody>
          <a:bodyPr/>
          <a:lstStyle/>
          <a:p>
            <a:fld id="{92544467-7339-154C-9A18-8D8A0D6C52F5}" type="datetimeFigureOut">
              <a:rPr lang="en-US" smtClean="0"/>
              <a:t>2/8/2024</a:t>
            </a:fld>
            <a:endParaRPr lang="en-US"/>
          </a:p>
        </p:txBody>
      </p:sp>
      <p:sp>
        <p:nvSpPr>
          <p:cNvPr id="5" name="Footer Placeholder 4">
            <a:extLst>
              <a:ext uri="{FF2B5EF4-FFF2-40B4-BE49-F238E27FC236}">
                <a16:creationId xmlns:a16="http://schemas.microsoft.com/office/drawing/2014/main" id="{C55831A9-E7AD-BA11-6462-3C6F0EAB7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1EA8A-8D57-1E2A-E730-7DE2226B12C3}"/>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3559332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FA1AA0-70E0-59F1-E716-34AB8E72DA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A4535F-8EE4-DAD5-9ECC-29FDA5D02A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F7677-1997-7928-7B63-32E89F342669}"/>
              </a:ext>
            </a:extLst>
          </p:cNvPr>
          <p:cNvSpPr>
            <a:spLocks noGrp="1"/>
          </p:cNvSpPr>
          <p:nvPr>
            <p:ph type="dt" sz="half" idx="10"/>
          </p:nvPr>
        </p:nvSpPr>
        <p:spPr/>
        <p:txBody>
          <a:bodyPr/>
          <a:lstStyle/>
          <a:p>
            <a:fld id="{92544467-7339-154C-9A18-8D8A0D6C52F5}" type="datetimeFigureOut">
              <a:rPr lang="en-US" smtClean="0"/>
              <a:t>2/8/2024</a:t>
            </a:fld>
            <a:endParaRPr lang="en-US"/>
          </a:p>
        </p:txBody>
      </p:sp>
      <p:sp>
        <p:nvSpPr>
          <p:cNvPr id="5" name="Footer Placeholder 4">
            <a:extLst>
              <a:ext uri="{FF2B5EF4-FFF2-40B4-BE49-F238E27FC236}">
                <a16:creationId xmlns:a16="http://schemas.microsoft.com/office/drawing/2014/main" id="{8CF217E2-BB61-6985-8F4C-4BD5430D7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5E6F8-E3F2-B108-9426-5F6F79970555}"/>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4135736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D647-F39E-F73F-064E-9DF0C6F375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63EB3E-D18A-F397-FE0F-D3F406C1DA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3622B-2AAE-28AE-7645-D7D024E336B0}"/>
              </a:ext>
            </a:extLst>
          </p:cNvPr>
          <p:cNvSpPr>
            <a:spLocks noGrp="1"/>
          </p:cNvSpPr>
          <p:nvPr>
            <p:ph type="dt" sz="half" idx="10"/>
          </p:nvPr>
        </p:nvSpPr>
        <p:spPr/>
        <p:txBody>
          <a:bodyPr/>
          <a:lstStyle/>
          <a:p>
            <a:fld id="{92544467-7339-154C-9A18-8D8A0D6C52F5}" type="datetimeFigureOut">
              <a:rPr lang="en-US" smtClean="0"/>
              <a:t>2/8/2024</a:t>
            </a:fld>
            <a:endParaRPr lang="en-US"/>
          </a:p>
        </p:txBody>
      </p:sp>
      <p:sp>
        <p:nvSpPr>
          <p:cNvPr id="5" name="Footer Placeholder 4">
            <a:extLst>
              <a:ext uri="{FF2B5EF4-FFF2-40B4-BE49-F238E27FC236}">
                <a16:creationId xmlns:a16="http://schemas.microsoft.com/office/drawing/2014/main" id="{B03DE9C8-83B5-A846-469B-FCD99562F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C4334-6784-8CA9-E445-36E833CCD0A6}"/>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112706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D5155-BFE9-AD01-1799-AD3A5EFC5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E904C6-904A-389A-15AE-1A759B530E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1414A7-EA91-5E94-CBA9-F7884A56F2C3}"/>
              </a:ext>
            </a:extLst>
          </p:cNvPr>
          <p:cNvSpPr>
            <a:spLocks noGrp="1"/>
          </p:cNvSpPr>
          <p:nvPr>
            <p:ph type="dt" sz="half" idx="10"/>
          </p:nvPr>
        </p:nvSpPr>
        <p:spPr/>
        <p:txBody>
          <a:bodyPr/>
          <a:lstStyle/>
          <a:p>
            <a:fld id="{92544467-7339-154C-9A18-8D8A0D6C52F5}" type="datetimeFigureOut">
              <a:rPr lang="en-US" smtClean="0"/>
              <a:t>2/8/2024</a:t>
            </a:fld>
            <a:endParaRPr lang="en-US"/>
          </a:p>
        </p:txBody>
      </p:sp>
      <p:sp>
        <p:nvSpPr>
          <p:cNvPr id="5" name="Footer Placeholder 4">
            <a:extLst>
              <a:ext uri="{FF2B5EF4-FFF2-40B4-BE49-F238E27FC236}">
                <a16:creationId xmlns:a16="http://schemas.microsoft.com/office/drawing/2014/main" id="{A5519954-614F-1E63-4A79-46C1F3EE4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A1754-B081-8E62-A67A-ECAFB2D37D08}"/>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258447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367A-6E14-F2C3-84B0-F64BCF2FAD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BBBA47-9A6C-C231-8FF3-B0D8A4DAF0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766C0C-2FDF-6C08-E4F4-8B638FD22B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2A05CA-57BE-52A5-D3CB-49A46E214F78}"/>
              </a:ext>
            </a:extLst>
          </p:cNvPr>
          <p:cNvSpPr>
            <a:spLocks noGrp="1"/>
          </p:cNvSpPr>
          <p:nvPr>
            <p:ph type="dt" sz="half" idx="10"/>
          </p:nvPr>
        </p:nvSpPr>
        <p:spPr/>
        <p:txBody>
          <a:bodyPr/>
          <a:lstStyle/>
          <a:p>
            <a:fld id="{92544467-7339-154C-9A18-8D8A0D6C52F5}" type="datetimeFigureOut">
              <a:rPr lang="en-US" smtClean="0"/>
              <a:t>2/8/2024</a:t>
            </a:fld>
            <a:endParaRPr lang="en-US"/>
          </a:p>
        </p:txBody>
      </p:sp>
      <p:sp>
        <p:nvSpPr>
          <p:cNvPr id="6" name="Footer Placeholder 5">
            <a:extLst>
              <a:ext uri="{FF2B5EF4-FFF2-40B4-BE49-F238E27FC236}">
                <a16:creationId xmlns:a16="http://schemas.microsoft.com/office/drawing/2014/main" id="{A5F1213D-2848-DED7-39D1-365258ADB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E4723C-FB18-5B6C-8CA0-D874E1A634BB}"/>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3420698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93851-8CAD-B1AE-C689-D69877DABE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8F50C3-0859-C071-2C55-F890EC9EAC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0D6551-3271-6447-F687-1604804021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D2654B-2612-BA95-2B8E-A3E2B6A4D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174DB6-4993-976E-53F1-7DC79238A1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D94A06-93C6-A732-2293-47EA4F112482}"/>
              </a:ext>
            </a:extLst>
          </p:cNvPr>
          <p:cNvSpPr>
            <a:spLocks noGrp="1"/>
          </p:cNvSpPr>
          <p:nvPr>
            <p:ph type="dt" sz="half" idx="10"/>
          </p:nvPr>
        </p:nvSpPr>
        <p:spPr/>
        <p:txBody>
          <a:bodyPr/>
          <a:lstStyle/>
          <a:p>
            <a:fld id="{92544467-7339-154C-9A18-8D8A0D6C52F5}" type="datetimeFigureOut">
              <a:rPr lang="en-US" smtClean="0"/>
              <a:t>2/8/2024</a:t>
            </a:fld>
            <a:endParaRPr lang="en-US"/>
          </a:p>
        </p:txBody>
      </p:sp>
      <p:sp>
        <p:nvSpPr>
          <p:cNvPr id="8" name="Footer Placeholder 7">
            <a:extLst>
              <a:ext uri="{FF2B5EF4-FFF2-40B4-BE49-F238E27FC236}">
                <a16:creationId xmlns:a16="http://schemas.microsoft.com/office/drawing/2014/main" id="{5DAC0406-E77A-3F0B-0082-B9B6F879FA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BD7AD0-327C-E113-DA6C-5164F2B341C0}"/>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427231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B5B1B-73C7-62A2-9753-09B7DAC639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BBBC41-50B5-51E3-FAC0-F14FE63CD5E9}"/>
              </a:ext>
            </a:extLst>
          </p:cNvPr>
          <p:cNvSpPr>
            <a:spLocks noGrp="1"/>
          </p:cNvSpPr>
          <p:nvPr>
            <p:ph type="dt" sz="half" idx="10"/>
          </p:nvPr>
        </p:nvSpPr>
        <p:spPr/>
        <p:txBody>
          <a:bodyPr/>
          <a:lstStyle/>
          <a:p>
            <a:fld id="{92544467-7339-154C-9A18-8D8A0D6C52F5}" type="datetimeFigureOut">
              <a:rPr lang="en-US" smtClean="0"/>
              <a:t>2/8/2024</a:t>
            </a:fld>
            <a:endParaRPr lang="en-US"/>
          </a:p>
        </p:txBody>
      </p:sp>
      <p:sp>
        <p:nvSpPr>
          <p:cNvPr id="4" name="Footer Placeholder 3">
            <a:extLst>
              <a:ext uri="{FF2B5EF4-FFF2-40B4-BE49-F238E27FC236}">
                <a16:creationId xmlns:a16="http://schemas.microsoft.com/office/drawing/2014/main" id="{B8891A51-78EF-4E95-1EC5-9082D8C446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60A4C1-D5A8-AE02-7A3F-26E1AC85339C}"/>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3773869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59F492-0DD9-A3DE-A40E-2366528B05C9}"/>
              </a:ext>
            </a:extLst>
          </p:cNvPr>
          <p:cNvSpPr>
            <a:spLocks noGrp="1"/>
          </p:cNvSpPr>
          <p:nvPr>
            <p:ph type="dt" sz="half" idx="10"/>
          </p:nvPr>
        </p:nvSpPr>
        <p:spPr/>
        <p:txBody>
          <a:bodyPr/>
          <a:lstStyle/>
          <a:p>
            <a:fld id="{92544467-7339-154C-9A18-8D8A0D6C52F5}" type="datetimeFigureOut">
              <a:rPr lang="en-US" smtClean="0"/>
              <a:t>2/8/2024</a:t>
            </a:fld>
            <a:endParaRPr lang="en-US"/>
          </a:p>
        </p:txBody>
      </p:sp>
      <p:sp>
        <p:nvSpPr>
          <p:cNvPr id="3" name="Footer Placeholder 2">
            <a:extLst>
              <a:ext uri="{FF2B5EF4-FFF2-40B4-BE49-F238E27FC236}">
                <a16:creationId xmlns:a16="http://schemas.microsoft.com/office/drawing/2014/main" id="{73D4A2F0-FB91-65F7-2AE0-FE9B19DF58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27822A-F1DC-FB06-E5A5-C21D56985A73}"/>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319691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F9B6-E11D-1924-E42C-3F5F3D02D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A183B8-0AA6-6E61-D198-C34E2D7FF9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6CBC25-7063-741F-3247-2E05DAB1F9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57FF9-BE88-9BCD-2E49-AE116C0A66A8}"/>
              </a:ext>
            </a:extLst>
          </p:cNvPr>
          <p:cNvSpPr>
            <a:spLocks noGrp="1"/>
          </p:cNvSpPr>
          <p:nvPr>
            <p:ph type="dt" sz="half" idx="10"/>
          </p:nvPr>
        </p:nvSpPr>
        <p:spPr/>
        <p:txBody>
          <a:bodyPr/>
          <a:lstStyle/>
          <a:p>
            <a:fld id="{92544467-7339-154C-9A18-8D8A0D6C52F5}" type="datetimeFigureOut">
              <a:rPr lang="en-US" smtClean="0"/>
              <a:t>2/8/2024</a:t>
            </a:fld>
            <a:endParaRPr lang="en-US"/>
          </a:p>
        </p:txBody>
      </p:sp>
      <p:sp>
        <p:nvSpPr>
          <p:cNvPr id="6" name="Footer Placeholder 5">
            <a:extLst>
              <a:ext uri="{FF2B5EF4-FFF2-40B4-BE49-F238E27FC236}">
                <a16:creationId xmlns:a16="http://schemas.microsoft.com/office/drawing/2014/main" id="{7D215550-148E-0904-F439-9958EAEDE7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348531-57A0-3D68-DEE4-ADBDC5FA25C8}"/>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97647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44373-1599-5DD3-C4A5-653E2235A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D3C550-639E-91B7-3B59-B930E1CC23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3B85BE-9EEB-B623-42AF-4574BBF58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D29886-9AFB-F221-4796-306D3E632A00}"/>
              </a:ext>
            </a:extLst>
          </p:cNvPr>
          <p:cNvSpPr>
            <a:spLocks noGrp="1"/>
          </p:cNvSpPr>
          <p:nvPr>
            <p:ph type="dt" sz="half" idx="10"/>
          </p:nvPr>
        </p:nvSpPr>
        <p:spPr/>
        <p:txBody>
          <a:bodyPr/>
          <a:lstStyle/>
          <a:p>
            <a:fld id="{92544467-7339-154C-9A18-8D8A0D6C52F5}" type="datetimeFigureOut">
              <a:rPr lang="en-US" smtClean="0"/>
              <a:t>2/8/2024</a:t>
            </a:fld>
            <a:endParaRPr lang="en-US"/>
          </a:p>
        </p:txBody>
      </p:sp>
      <p:sp>
        <p:nvSpPr>
          <p:cNvPr id="6" name="Footer Placeholder 5">
            <a:extLst>
              <a:ext uri="{FF2B5EF4-FFF2-40B4-BE49-F238E27FC236}">
                <a16:creationId xmlns:a16="http://schemas.microsoft.com/office/drawing/2014/main" id="{839ED7B5-4D25-F8C0-E373-F872D0778C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E444D-4DA5-A086-123A-857787DACA6A}"/>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3541522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EB2397-E2A5-6EBF-C87C-39F50C6521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59AED9-E278-2AB6-92B6-F1FAD13E68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81684-44BD-619A-6583-027BA23F7D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44467-7339-154C-9A18-8D8A0D6C52F5}" type="datetimeFigureOut">
              <a:rPr lang="en-US" smtClean="0"/>
              <a:t>2/8/2024</a:t>
            </a:fld>
            <a:endParaRPr lang="en-US"/>
          </a:p>
        </p:txBody>
      </p:sp>
      <p:sp>
        <p:nvSpPr>
          <p:cNvPr id="5" name="Footer Placeholder 4">
            <a:extLst>
              <a:ext uri="{FF2B5EF4-FFF2-40B4-BE49-F238E27FC236}">
                <a16:creationId xmlns:a16="http://schemas.microsoft.com/office/drawing/2014/main" id="{ABADEC4E-10A5-A004-EBA6-790D95284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B3826B-DCE8-8892-D820-CB4332A61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A59EA-CCF5-5944-8ED7-FEAEC58BA92E}" type="slidenum">
              <a:rPr lang="en-US" smtClean="0"/>
              <a:t>‹#›</a:t>
            </a:fld>
            <a:endParaRPr lang="en-US"/>
          </a:p>
        </p:txBody>
      </p:sp>
    </p:spTree>
    <p:extLst>
      <p:ext uri="{BB962C8B-B14F-4D97-AF65-F5344CB8AC3E}">
        <p14:creationId xmlns:p14="http://schemas.microsoft.com/office/powerpoint/2010/main" val="3349811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AF909B-9DC5-2F45-9A8C-7673C10FE283}"/>
              </a:ext>
            </a:extLst>
          </p:cNvPr>
          <p:cNvSpPr/>
          <p:nvPr/>
        </p:nvSpPr>
        <p:spPr>
          <a:xfrm>
            <a:off x="0" y="1983545"/>
            <a:ext cx="12192000" cy="4873977"/>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254AFF-419D-E940-BB97-190D601AED7D}"/>
              </a:ext>
            </a:extLst>
          </p:cNvPr>
          <p:cNvSpPr/>
          <p:nvPr/>
        </p:nvSpPr>
        <p:spPr>
          <a:xfrm>
            <a:off x="0" y="1937826"/>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08;p1">
            <a:extLst>
              <a:ext uri="{FF2B5EF4-FFF2-40B4-BE49-F238E27FC236}">
                <a16:creationId xmlns:a16="http://schemas.microsoft.com/office/drawing/2014/main" id="{707B24D5-A458-FF45-BF6A-0DB08AC4AC0F}"/>
              </a:ext>
            </a:extLst>
          </p:cNvPr>
          <p:cNvPicPr preferRelativeResize="0"/>
          <p:nvPr/>
        </p:nvPicPr>
        <p:blipFill rotWithShape="1">
          <a:blip r:embed="rId3">
            <a:alphaModFix/>
          </a:blip>
          <a:srcRect/>
          <a:stretch/>
        </p:blipFill>
        <p:spPr>
          <a:xfrm>
            <a:off x="3278298" y="1337968"/>
            <a:ext cx="5635403" cy="3082565"/>
          </a:xfrm>
          <a:prstGeom prst="rect">
            <a:avLst/>
          </a:prstGeom>
          <a:noFill/>
          <a:ln w="38100">
            <a:solidFill>
              <a:srgbClr val="AC162A"/>
            </a:solidFill>
          </a:ln>
        </p:spPr>
      </p:pic>
    </p:spTree>
    <p:extLst>
      <p:ext uri="{BB962C8B-B14F-4D97-AF65-F5344CB8AC3E}">
        <p14:creationId xmlns:p14="http://schemas.microsoft.com/office/powerpoint/2010/main" val="2053944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18;p2">
            <a:extLst>
              <a:ext uri="{FF2B5EF4-FFF2-40B4-BE49-F238E27FC236}">
                <a16:creationId xmlns:a16="http://schemas.microsoft.com/office/drawing/2014/main" id="{F2D44F7F-8E8F-F854-8EB3-83A5D90A2EAA}"/>
              </a:ext>
            </a:extLst>
          </p:cNvPr>
          <p:cNvSpPr/>
          <p:nvPr/>
        </p:nvSpPr>
        <p:spPr>
          <a:xfrm>
            <a:off x="6096000" y="22859"/>
            <a:ext cx="6096000" cy="6857999"/>
          </a:xfrm>
          <a:prstGeom prst="rect">
            <a:avLst/>
          </a:prstGeom>
          <a:solidFill>
            <a:srgbClr val="EDF6F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D8D8D8"/>
              </a:solidFill>
              <a:effectLst/>
              <a:uLnTx/>
              <a:uFillTx/>
              <a:latin typeface="Arial"/>
              <a:ea typeface="Arial"/>
              <a:cs typeface="Arial"/>
              <a:sym typeface="Arial"/>
            </a:endParaRPr>
          </a:p>
        </p:txBody>
      </p:sp>
      <p:pic>
        <p:nvPicPr>
          <p:cNvPr id="7" name="Google Shape;187;p9">
            <a:extLst>
              <a:ext uri="{FF2B5EF4-FFF2-40B4-BE49-F238E27FC236}">
                <a16:creationId xmlns:a16="http://schemas.microsoft.com/office/drawing/2014/main" id="{5F5342D3-6A17-5701-4628-447C1A1F2D5A}"/>
              </a:ext>
            </a:extLst>
          </p:cNvPr>
          <p:cNvPicPr preferRelativeResize="0"/>
          <p:nvPr/>
        </p:nvPicPr>
        <p:blipFill rotWithShape="1">
          <a:blip r:embed="rId2">
            <a:alphaModFix/>
          </a:blip>
          <a:srcRect/>
          <a:stretch/>
        </p:blipFill>
        <p:spPr>
          <a:xfrm>
            <a:off x="11414881" y="146710"/>
            <a:ext cx="641132" cy="350699"/>
          </a:xfrm>
          <a:prstGeom prst="rect">
            <a:avLst/>
          </a:prstGeom>
          <a:noFill/>
          <a:ln>
            <a:noFill/>
          </a:ln>
        </p:spPr>
      </p:pic>
      <p:sp>
        <p:nvSpPr>
          <p:cNvPr id="8" name="Rectangle 7">
            <a:extLst>
              <a:ext uri="{FF2B5EF4-FFF2-40B4-BE49-F238E27FC236}">
                <a16:creationId xmlns:a16="http://schemas.microsoft.com/office/drawing/2014/main" id="{12CF6785-74EE-53CE-D4AC-51BE0B92D37B}"/>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Title 1">
            <a:extLst>
              <a:ext uri="{FF2B5EF4-FFF2-40B4-BE49-F238E27FC236}">
                <a16:creationId xmlns:a16="http://schemas.microsoft.com/office/drawing/2014/main" id="{E5D74BBA-C937-F094-5BF2-F3889DAD0931}"/>
              </a:ext>
            </a:extLst>
          </p:cNvPr>
          <p:cNvSpPr>
            <a:spLocks noGrp="1"/>
          </p:cNvSpPr>
          <p:nvPr>
            <p:ph type="title"/>
          </p:nvPr>
        </p:nvSpPr>
        <p:spPr>
          <a:xfrm>
            <a:off x="356461" y="1734255"/>
            <a:ext cx="5116687" cy="4809373"/>
          </a:xfrm>
        </p:spPr>
        <p:txBody>
          <a:bodyPr vert="horz" lIns="91440" tIns="45720" rIns="91440" bIns="45720" rtlCol="0" anchor="t">
            <a:normAutofit/>
          </a:bodyPr>
          <a:lstStyle/>
          <a:p>
            <a:pPr algn="ctr"/>
            <a:br>
              <a:rPr lang="en-US" sz="4200" dirty="0">
                <a:solidFill>
                  <a:schemeClr val="tx2"/>
                </a:solidFill>
                <a:latin typeface="Calibri" panose="020F0502020204030204" pitchFamily="34" charset="0"/>
                <a:cs typeface="Calibri" panose="020F0502020204030204" pitchFamily="34" charset="0"/>
              </a:rPr>
            </a:br>
            <a:br>
              <a:rPr lang="en-US" sz="4200" dirty="0">
                <a:solidFill>
                  <a:schemeClr val="tx2"/>
                </a:solidFill>
                <a:latin typeface="Calibri" panose="020F0502020204030204" pitchFamily="34" charset="0"/>
                <a:cs typeface="Calibri" panose="020F0502020204030204" pitchFamily="34" charset="0"/>
              </a:rPr>
            </a:br>
            <a:r>
              <a:rPr lang="en-US" sz="3200" b="1" dirty="0">
                <a:solidFill>
                  <a:schemeClr val="tx2"/>
                </a:solidFill>
                <a:latin typeface="Calibri" panose="020F0502020204030204" pitchFamily="34" charset="0"/>
                <a:cs typeface="Calibri" panose="020F0502020204030204" pitchFamily="34" charset="0"/>
              </a:rPr>
              <a:t>AMA PRA Cat 1 </a:t>
            </a:r>
            <a:r>
              <a:rPr lang="en-US" sz="3200" b="1" kern="1200" dirty="0">
                <a:solidFill>
                  <a:schemeClr val="tx2"/>
                </a:solidFill>
                <a:latin typeface="Calibri" panose="020F0502020204030204" pitchFamily="34" charset="0"/>
                <a:cs typeface="Calibri" panose="020F0502020204030204" pitchFamily="34" charset="0"/>
              </a:rPr>
              <a:t>CME now counts as ABIM MOC points</a:t>
            </a:r>
            <a:br>
              <a:rPr lang="en-US" sz="3200" b="1" kern="1200" dirty="0">
                <a:solidFill>
                  <a:schemeClr val="tx2"/>
                </a:solidFill>
                <a:latin typeface="Calibri" panose="020F0502020204030204" pitchFamily="34" charset="0"/>
                <a:cs typeface="Calibri" panose="020F0502020204030204" pitchFamily="34" charset="0"/>
              </a:rPr>
            </a:br>
            <a:br>
              <a:rPr lang="en-US" sz="4200" dirty="0">
                <a:solidFill>
                  <a:schemeClr val="tx2"/>
                </a:solidFill>
                <a:latin typeface="Calibri" panose="020F0502020204030204" pitchFamily="34" charset="0"/>
                <a:cs typeface="Calibri" panose="020F0502020204030204" pitchFamily="34" charset="0"/>
              </a:rPr>
            </a:br>
            <a:endParaRPr lang="en-US" sz="4200" b="1" kern="1200" dirty="0">
              <a:solidFill>
                <a:schemeClr val="tx2"/>
              </a:solidFill>
              <a:latin typeface="Calibri" panose="020F0502020204030204" pitchFamily="34" charset="0"/>
              <a:cs typeface="Calibri" panose="020F0502020204030204" pitchFamily="34" charset="0"/>
            </a:endParaRPr>
          </a:p>
        </p:txBody>
      </p:sp>
      <p:sp>
        <p:nvSpPr>
          <p:cNvPr id="11" name="Content Placeholder 2">
            <a:extLst>
              <a:ext uri="{FF2B5EF4-FFF2-40B4-BE49-F238E27FC236}">
                <a16:creationId xmlns:a16="http://schemas.microsoft.com/office/drawing/2014/main" id="{695B0D46-9D40-498B-E0E8-1780C99854DA}"/>
              </a:ext>
            </a:extLst>
          </p:cNvPr>
          <p:cNvSpPr txBox="1">
            <a:spLocks/>
          </p:cNvSpPr>
          <p:nvPr/>
        </p:nvSpPr>
        <p:spPr>
          <a:xfrm>
            <a:off x="6602366" y="643467"/>
            <a:ext cx="5059548" cy="557106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200" b="0" i="1" dirty="0">
                <a:solidFill>
                  <a:schemeClr val="tx2"/>
                </a:solidFill>
              </a:rPr>
              <a:t>Hi Dr. </a:t>
            </a:r>
            <a:r>
              <a:rPr lang="en-US" sz="2200" i="1" dirty="0">
                <a:solidFill>
                  <a:schemeClr val="tx2"/>
                </a:solidFill>
              </a:rPr>
              <a:t>Smith</a:t>
            </a:r>
            <a:r>
              <a:rPr lang="en-US" sz="2200" b="0" i="1" dirty="0">
                <a:solidFill>
                  <a:schemeClr val="tx2"/>
                </a:solidFill>
              </a:rPr>
              <a:t>,</a:t>
            </a:r>
          </a:p>
          <a:p>
            <a:br>
              <a:rPr lang="en-US" sz="2200" b="0" i="1" dirty="0">
                <a:solidFill>
                  <a:schemeClr val="tx2"/>
                </a:solidFill>
              </a:rPr>
            </a:br>
            <a:endParaRPr lang="en-US" sz="2200" b="0" i="1" dirty="0">
              <a:solidFill>
                <a:schemeClr val="tx2"/>
              </a:solidFill>
            </a:endParaRPr>
          </a:p>
          <a:p>
            <a:r>
              <a:rPr lang="en-US" sz="2200" i="1" dirty="0">
                <a:solidFill>
                  <a:schemeClr val="tx2"/>
                </a:solidFill>
              </a:rPr>
              <a:t>A</a:t>
            </a:r>
            <a:r>
              <a:rPr lang="en-US" sz="2200" b="0" i="1" dirty="0">
                <a:solidFill>
                  <a:schemeClr val="tx2"/>
                </a:solidFill>
              </a:rPr>
              <a:t>ll ABIM MOC credit earned through ACCME accredited educational providers is also CME credit, also know as AMA PRA Category 1 credit. In most cases our transcript is acceptable as evidence of CME credit, whether it is submitted as ABIM credit or AMA PRA Category 1 credit. </a:t>
            </a:r>
          </a:p>
          <a:p>
            <a:br>
              <a:rPr lang="en-US" sz="2200" b="0" i="1" dirty="0">
                <a:solidFill>
                  <a:schemeClr val="tx2"/>
                </a:solidFill>
              </a:rPr>
            </a:br>
            <a:endParaRPr lang="en-US" sz="2200" b="0" i="1" dirty="0">
              <a:solidFill>
                <a:schemeClr val="tx2"/>
              </a:solidFill>
            </a:endParaRPr>
          </a:p>
          <a:p>
            <a:r>
              <a:rPr lang="en-US" sz="2200" b="0" i="1" dirty="0">
                <a:solidFill>
                  <a:schemeClr val="tx2"/>
                </a:solidFill>
              </a:rPr>
              <a:t>Thank you, </a:t>
            </a:r>
          </a:p>
          <a:p>
            <a:r>
              <a:rPr lang="en-US" sz="2200" i="1" dirty="0">
                <a:solidFill>
                  <a:schemeClr val="tx2"/>
                </a:solidFill>
              </a:rPr>
              <a:t>ACCME</a:t>
            </a:r>
          </a:p>
        </p:txBody>
      </p:sp>
      <p:sp>
        <p:nvSpPr>
          <p:cNvPr id="12" name="TextBox 11">
            <a:extLst>
              <a:ext uri="{FF2B5EF4-FFF2-40B4-BE49-F238E27FC236}">
                <a16:creationId xmlns:a16="http://schemas.microsoft.com/office/drawing/2014/main" id="{8BD5D4CA-6631-8BDE-F633-7420CB89BB90}"/>
              </a:ext>
            </a:extLst>
          </p:cNvPr>
          <p:cNvSpPr txBox="1"/>
          <p:nvPr/>
        </p:nvSpPr>
        <p:spPr>
          <a:xfrm>
            <a:off x="6602366" y="6397767"/>
            <a:ext cx="4233851" cy="276999"/>
          </a:xfrm>
          <a:prstGeom prst="rect">
            <a:avLst/>
          </a:prstGeom>
          <a:noFill/>
        </p:spPr>
        <p:txBody>
          <a:bodyPr wrap="none" rtlCol="0">
            <a:spAutoFit/>
          </a:bodyPr>
          <a:lstStyle/>
          <a:p>
            <a:r>
              <a:rPr lang="en-US" sz="1200" dirty="0">
                <a:solidFill>
                  <a:schemeClr val="tx2"/>
                </a:solidFill>
              </a:rPr>
              <a:t>Email from ACCME customer service to a physician, July 20, 2023</a:t>
            </a:r>
          </a:p>
        </p:txBody>
      </p:sp>
    </p:spTree>
    <p:extLst>
      <p:ext uri="{BB962C8B-B14F-4D97-AF65-F5344CB8AC3E}">
        <p14:creationId xmlns:p14="http://schemas.microsoft.com/office/powerpoint/2010/main" val="123237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Rectangle 1">
            <a:extLst>
              <a:ext uri="{FF2B5EF4-FFF2-40B4-BE49-F238E27FC236}">
                <a16:creationId xmlns:a16="http://schemas.microsoft.com/office/drawing/2014/main" id="{9F2159D4-4E24-D07B-25CA-510D2277341E}"/>
              </a:ext>
            </a:extLst>
          </p:cNvPr>
          <p:cNvSpPr/>
          <p:nvPr/>
        </p:nvSpPr>
        <p:spPr>
          <a:xfrm>
            <a:off x="0" y="45719"/>
            <a:ext cx="12192000" cy="1737362"/>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oogle Shape;187;p9">
            <a:extLst>
              <a:ext uri="{FF2B5EF4-FFF2-40B4-BE49-F238E27FC236}">
                <a16:creationId xmlns:a16="http://schemas.microsoft.com/office/drawing/2014/main" id="{847AEEC0-E4BB-C240-820F-BCC7D552549B}"/>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22" name="Rectangle 21">
            <a:extLst>
              <a:ext uri="{FF2B5EF4-FFF2-40B4-BE49-F238E27FC236}">
                <a16:creationId xmlns:a16="http://schemas.microsoft.com/office/drawing/2014/main" id="{3B5EE82B-9237-1E44-AC41-67DB65F3ED93}"/>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8A68F544-28B3-994E-8168-093657F2E80C}"/>
              </a:ext>
            </a:extLst>
          </p:cNvPr>
          <p:cNvSpPr txBox="1"/>
          <p:nvPr/>
        </p:nvSpPr>
        <p:spPr>
          <a:xfrm>
            <a:off x="940680" y="390384"/>
            <a:ext cx="1047420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b="1" kern="0" dirty="0">
                <a:solidFill>
                  <a:srgbClr val="44546A"/>
                </a:solidFill>
                <a:latin typeface="Arial"/>
                <a:cs typeface="Arial"/>
                <a:sym typeface="Arial"/>
              </a:rPr>
              <a:t>Still No “Level A” Evidence Supporting ABMS </a:t>
            </a:r>
            <a:br>
              <a:rPr lang="en-US" sz="3600" b="1" kern="0" dirty="0">
                <a:solidFill>
                  <a:srgbClr val="44546A"/>
                </a:solidFill>
                <a:latin typeface="Arial"/>
                <a:cs typeface="Arial"/>
                <a:sym typeface="Arial"/>
              </a:rPr>
            </a:br>
            <a:r>
              <a:rPr lang="en-US" sz="3600" b="1" kern="0" dirty="0">
                <a:solidFill>
                  <a:srgbClr val="44546A"/>
                </a:solidFill>
                <a:latin typeface="Arial"/>
                <a:cs typeface="Arial"/>
                <a:sym typeface="Arial"/>
              </a:rPr>
              <a:t>MOC pathway </a:t>
            </a:r>
            <a:endParaRPr kumimoji="0" lang="en-US" sz="3600" b="1" i="0" u="none" strike="noStrike" kern="0" cap="none" spc="0" normalizeH="0" baseline="0" noProof="0" dirty="0">
              <a:ln>
                <a:noFill/>
              </a:ln>
              <a:solidFill>
                <a:srgbClr val="44546A"/>
              </a:solidFill>
              <a:effectLst/>
              <a:uLnTx/>
              <a:uFillTx/>
              <a:latin typeface="Arial"/>
              <a:cs typeface="Arial"/>
              <a:sym typeface="Arial"/>
            </a:endParaRPr>
          </a:p>
        </p:txBody>
      </p:sp>
      <p:sp>
        <p:nvSpPr>
          <p:cNvPr id="3" name="Title 1">
            <a:extLst>
              <a:ext uri="{FF2B5EF4-FFF2-40B4-BE49-F238E27FC236}">
                <a16:creationId xmlns:a16="http://schemas.microsoft.com/office/drawing/2014/main" id="{729288D3-711A-0B48-4836-BE0E23C63037}"/>
              </a:ext>
            </a:extLst>
          </p:cNvPr>
          <p:cNvSpPr txBox="1">
            <a:spLocks/>
          </p:cNvSpPr>
          <p:nvPr/>
        </p:nvSpPr>
        <p:spPr>
          <a:xfrm>
            <a:off x="632012" y="1995472"/>
            <a:ext cx="10927976"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2"/>
                </a:solidFill>
                <a:latin typeface="Arial" panose="020B0604020202020204" pitchFamily="34" charset="0"/>
                <a:cs typeface="Arial" panose="020B0604020202020204" pitchFamily="34" charset="0"/>
              </a:rPr>
              <a:t>PubMed Literature Review</a:t>
            </a:r>
          </a:p>
        </p:txBody>
      </p:sp>
      <p:sp>
        <p:nvSpPr>
          <p:cNvPr id="4" name="Content Placeholder 2">
            <a:extLst>
              <a:ext uri="{FF2B5EF4-FFF2-40B4-BE49-F238E27FC236}">
                <a16:creationId xmlns:a16="http://schemas.microsoft.com/office/drawing/2014/main" id="{1A78C23A-49E0-D5D4-08AA-9B319DA84D0D}"/>
              </a:ext>
            </a:extLst>
          </p:cNvPr>
          <p:cNvSpPr txBox="1">
            <a:spLocks/>
          </p:cNvSpPr>
          <p:nvPr/>
        </p:nvSpPr>
        <p:spPr>
          <a:xfrm>
            <a:off x="6428509" y="3114076"/>
            <a:ext cx="7369392" cy="368458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solidFill>
                <a:schemeClr val="tx2"/>
              </a:solidFill>
              <a:latin typeface="Arial" panose="020B0604020202020204" pitchFamily="34" charset="0"/>
              <a:cs typeface="Arial" panose="020B0604020202020204" pitchFamily="34" charset="0"/>
            </a:endParaRPr>
          </a:p>
          <a:p>
            <a:pPr lvl="1"/>
            <a:r>
              <a:rPr lang="en-US" sz="2000" dirty="0">
                <a:solidFill>
                  <a:schemeClr val="tx2"/>
                </a:solidFill>
                <a:latin typeface="Arial" panose="020B0604020202020204" pitchFamily="34" charset="0"/>
                <a:cs typeface="Arial" panose="020B0604020202020204" pitchFamily="34" charset="0"/>
              </a:rPr>
              <a:t>Reduction in complications</a:t>
            </a:r>
          </a:p>
          <a:p>
            <a:pPr lvl="1"/>
            <a:r>
              <a:rPr lang="en-US" sz="2000" dirty="0">
                <a:solidFill>
                  <a:schemeClr val="tx2"/>
                </a:solidFill>
                <a:latin typeface="Arial" panose="020B0604020202020204" pitchFamily="34" charset="0"/>
                <a:cs typeface="Arial" panose="020B0604020202020204" pitchFamily="34" charset="0"/>
              </a:rPr>
              <a:t>Reduction in medical errors</a:t>
            </a:r>
          </a:p>
          <a:p>
            <a:pPr lvl="1"/>
            <a:r>
              <a:rPr lang="en-US" sz="2000" dirty="0">
                <a:solidFill>
                  <a:schemeClr val="tx2"/>
                </a:solidFill>
                <a:latin typeface="Arial" panose="020B0604020202020204" pitchFamily="34" charset="0"/>
                <a:cs typeface="Arial" panose="020B0604020202020204" pitchFamily="34" charset="0"/>
              </a:rPr>
              <a:t>Improved patient safety</a:t>
            </a:r>
          </a:p>
          <a:p>
            <a:pPr lvl="1"/>
            <a:r>
              <a:rPr lang="en-US" sz="2000" dirty="0">
                <a:solidFill>
                  <a:schemeClr val="tx2"/>
                </a:solidFill>
                <a:latin typeface="Arial" panose="020B0604020202020204" pitchFamily="34" charset="0"/>
                <a:cs typeface="Arial" panose="020B0604020202020204" pitchFamily="34" charset="0"/>
              </a:rPr>
              <a:t>Improved quality of care</a:t>
            </a:r>
          </a:p>
          <a:p>
            <a:pPr lvl="1"/>
            <a:r>
              <a:rPr lang="en-US" sz="2000" dirty="0">
                <a:solidFill>
                  <a:schemeClr val="tx2"/>
                </a:solidFill>
                <a:latin typeface="Arial" panose="020B0604020202020204" pitchFamily="34" charset="0"/>
                <a:cs typeface="Arial" panose="020B0604020202020204" pitchFamily="34" charset="0"/>
              </a:rPr>
              <a:t>Improved patient outcomes</a:t>
            </a:r>
          </a:p>
        </p:txBody>
      </p:sp>
      <p:sp>
        <p:nvSpPr>
          <p:cNvPr id="5" name="TextBox 4">
            <a:extLst>
              <a:ext uri="{FF2B5EF4-FFF2-40B4-BE49-F238E27FC236}">
                <a16:creationId xmlns:a16="http://schemas.microsoft.com/office/drawing/2014/main" id="{8903178A-5D5D-25A7-6EAE-4A74A115E836}"/>
              </a:ext>
            </a:extLst>
          </p:cNvPr>
          <p:cNvSpPr txBox="1"/>
          <p:nvPr/>
        </p:nvSpPr>
        <p:spPr>
          <a:xfrm>
            <a:off x="2361392" y="2997474"/>
            <a:ext cx="2333988" cy="3385542"/>
          </a:xfrm>
          <a:prstGeom prst="rect">
            <a:avLst/>
          </a:prstGeom>
          <a:noFill/>
        </p:spPr>
        <p:txBody>
          <a:bodyPr wrap="square" rtlCol="0">
            <a:spAutoFit/>
          </a:bodyPr>
          <a:lstStyle/>
          <a:p>
            <a:pPr algn="ctr"/>
            <a:r>
              <a:rPr lang="en-US" sz="8000" b="1" dirty="0">
                <a:solidFill>
                  <a:schemeClr val="tx2"/>
                </a:solidFill>
                <a:latin typeface="Arial" panose="020B0604020202020204" pitchFamily="34" charset="0"/>
                <a:cs typeface="Arial" panose="020B0604020202020204" pitchFamily="34" charset="0"/>
              </a:rPr>
              <a:t>139 </a:t>
            </a:r>
          </a:p>
          <a:p>
            <a:pPr algn="ctr"/>
            <a:r>
              <a:rPr lang="en-US" sz="3600" b="1" dirty="0">
                <a:solidFill>
                  <a:schemeClr val="tx2"/>
                </a:solidFill>
                <a:latin typeface="Arial" panose="020B0604020202020204" pitchFamily="34" charset="0"/>
                <a:cs typeface="Arial" panose="020B0604020202020204" pitchFamily="34" charset="0"/>
              </a:rPr>
              <a:t>STUDIES</a:t>
            </a:r>
            <a:r>
              <a:rPr lang="en-US" sz="2800" b="1" dirty="0">
                <a:solidFill>
                  <a:schemeClr val="tx2"/>
                </a:solidFill>
                <a:latin typeface="Arial" panose="020B0604020202020204" pitchFamily="34" charset="0"/>
                <a:cs typeface="Arial" panose="020B0604020202020204" pitchFamily="34" charset="0"/>
              </a:rPr>
              <a:t> </a:t>
            </a:r>
          </a:p>
          <a:p>
            <a:pPr algn="ctr"/>
            <a:r>
              <a:rPr lang="en-US" sz="2000" dirty="0">
                <a:solidFill>
                  <a:schemeClr val="tx2"/>
                </a:solidFill>
                <a:latin typeface="Arial" panose="020B0604020202020204" pitchFamily="34" charset="0"/>
                <a:cs typeface="Arial" panose="020B0604020202020204" pitchFamily="34" charset="0"/>
              </a:rPr>
              <a:t>comparing time limited and </a:t>
            </a:r>
            <a:br>
              <a:rPr lang="en-US" sz="2000" dirty="0">
                <a:solidFill>
                  <a:schemeClr val="tx2"/>
                </a:solidFill>
                <a:latin typeface="Arial" panose="020B0604020202020204" pitchFamily="34" charset="0"/>
                <a:cs typeface="Arial" panose="020B0604020202020204" pitchFamily="34" charset="0"/>
              </a:rPr>
            </a:br>
            <a:r>
              <a:rPr lang="en-US" sz="2000" dirty="0">
                <a:solidFill>
                  <a:schemeClr val="tx2"/>
                </a:solidFill>
                <a:latin typeface="Arial" panose="020B0604020202020204" pitchFamily="34" charset="0"/>
                <a:cs typeface="Arial" panose="020B0604020202020204" pitchFamily="34" charset="0"/>
              </a:rPr>
              <a:t>time-unlimited board certification</a:t>
            </a:r>
          </a:p>
          <a:p>
            <a:pPr algn="ct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917AAB0-7DD4-8643-ACFD-68F6E3DC83AA}"/>
              </a:ext>
            </a:extLst>
          </p:cNvPr>
          <p:cNvSpPr txBox="1"/>
          <p:nvPr/>
        </p:nvSpPr>
        <p:spPr>
          <a:xfrm>
            <a:off x="7224556" y="2551837"/>
            <a:ext cx="2438400" cy="1754326"/>
          </a:xfrm>
          <a:prstGeom prst="rect">
            <a:avLst/>
          </a:prstGeom>
          <a:noFill/>
        </p:spPr>
        <p:txBody>
          <a:bodyPr wrap="square" rtlCol="0">
            <a:spAutoFit/>
          </a:bodyPr>
          <a:lstStyle/>
          <a:p>
            <a:pPr algn="ctr"/>
            <a:r>
              <a:rPr lang="en-US" sz="5400" dirty="0">
                <a:solidFill>
                  <a:schemeClr val="tx2"/>
                </a:solidFill>
                <a:latin typeface="Arial" panose="020B0604020202020204" pitchFamily="34" charset="0"/>
                <a:cs typeface="Arial" panose="020B0604020202020204" pitchFamily="34" charset="0"/>
              </a:rPr>
              <a:t>26 </a:t>
            </a: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focused on </a:t>
            </a: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outcome metrics</a:t>
            </a:r>
          </a:p>
          <a:p>
            <a:pPr algn="ctr"/>
            <a:endParaRPr lang="en-US"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3C437EE5-FB59-11B4-043A-552E03FCBE91}"/>
              </a:ext>
            </a:extLst>
          </p:cNvPr>
          <p:cNvCxnSpPr>
            <a:cxnSpLocks/>
          </p:cNvCxnSpPr>
          <p:nvPr/>
        </p:nvCxnSpPr>
        <p:spPr>
          <a:xfrm>
            <a:off x="6092285" y="2997474"/>
            <a:ext cx="0" cy="298769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2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D1102-EAA1-C5F9-AF23-603D68524B70}"/>
              </a:ext>
            </a:extLst>
          </p:cNvPr>
          <p:cNvSpPr>
            <a:spLocks noGrp="1"/>
          </p:cNvSpPr>
          <p:nvPr>
            <p:ph idx="4294967295"/>
          </p:nvPr>
        </p:nvSpPr>
        <p:spPr>
          <a:xfrm>
            <a:off x="955485" y="3429000"/>
            <a:ext cx="10668479" cy="5546725"/>
          </a:xfrm>
        </p:spPr>
        <p:txBody>
          <a:bodyPr anchor="ctr">
            <a:normAutofit/>
          </a:bodyPr>
          <a:lstStyle/>
          <a:p>
            <a:pPr>
              <a:spcAft>
                <a:spcPts val="1200"/>
              </a:spcAft>
            </a:pPr>
            <a:r>
              <a:rPr lang="en-US" sz="2400" dirty="0">
                <a:solidFill>
                  <a:schemeClr val="tx2"/>
                </a:solidFill>
                <a:latin typeface="Arial" panose="020B0604020202020204" pitchFamily="34" charset="0"/>
                <a:cs typeface="Arial" panose="020B0604020202020204" pitchFamily="34" charset="0"/>
              </a:rPr>
              <a:t>Preventable hospitalizations through better quality and access to care</a:t>
            </a:r>
          </a:p>
          <a:p>
            <a:pPr>
              <a:spcAft>
                <a:spcPts val="1200"/>
              </a:spcAft>
            </a:pPr>
            <a:r>
              <a:rPr lang="en-US" sz="2400" dirty="0">
                <a:solidFill>
                  <a:schemeClr val="tx2"/>
                </a:solidFill>
                <a:latin typeface="Arial" panose="020B0604020202020204" pitchFamily="34" charset="0"/>
                <a:cs typeface="Arial" panose="020B0604020202020204" pitchFamily="34" charset="0"/>
              </a:rPr>
              <a:t>Significant impacts to hospital costs</a:t>
            </a:r>
          </a:p>
          <a:p>
            <a:pPr fontAlgn="base">
              <a:spcAft>
                <a:spcPts val="1200"/>
              </a:spcAft>
            </a:pPr>
            <a:r>
              <a:rPr lang="en-US" sz="2400" dirty="0">
                <a:solidFill>
                  <a:schemeClr val="tx2"/>
                </a:solidFill>
                <a:latin typeface="Arial" panose="020B0604020202020204" pitchFamily="34" charset="0"/>
                <a:cs typeface="Arial" panose="020B0604020202020204" pitchFamily="34" charset="0"/>
              </a:rPr>
              <a:t>Compared outcomes of 154,045 patients</a:t>
            </a:r>
          </a:p>
          <a:p>
            <a:pPr fontAlgn="base">
              <a:spcAft>
                <a:spcPts val="1200"/>
              </a:spcAft>
            </a:pPr>
            <a:r>
              <a:rPr lang="en-US" sz="2400" dirty="0">
                <a:solidFill>
                  <a:schemeClr val="tx2"/>
                </a:solidFill>
                <a:latin typeface="Arial" panose="020B0604020202020204" pitchFamily="34" charset="0"/>
                <a:cs typeface="Arial" panose="020B0604020202020204" pitchFamily="34" charset="0"/>
              </a:rPr>
              <a:t>No differences associated with participation in MOC </a:t>
            </a:r>
          </a:p>
          <a:p>
            <a:pPr fontAlgn="base">
              <a:spcAft>
                <a:spcPts val="1200"/>
              </a:spcAft>
            </a:pPr>
            <a:r>
              <a:rPr lang="en-US" sz="2400" dirty="0">
                <a:solidFill>
                  <a:schemeClr val="tx2"/>
                </a:solidFill>
                <a:latin typeface="Arial" panose="020B0604020202020204" pitchFamily="34" charset="0"/>
                <a:cs typeface="Arial" panose="020B0604020202020204" pitchFamily="34" charset="0"/>
              </a:rPr>
              <a:t>956 physicians time-limited (MOC required), 974 time-unlimited (MOC not required)</a:t>
            </a:r>
          </a:p>
          <a:p>
            <a:pPr fontAlgn="base">
              <a:spcAft>
                <a:spcPts val="1200"/>
              </a:spcAft>
            </a:pPr>
            <a:endParaRPr lang="en-US" sz="2400" dirty="0">
              <a:solidFill>
                <a:schemeClr val="tx2"/>
              </a:solidFill>
              <a:latin typeface="Arial" panose="020B0604020202020204" pitchFamily="34" charset="0"/>
              <a:cs typeface="Arial" panose="020B0604020202020204" pitchFamily="34" charset="0"/>
            </a:endParaRPr>
          </a:p>
          <a:p>
            <a:pPr fontAlgn="base">
              <a:spcAft>
                <a:spcPts val="1200"/>
              </a:spcAft>
            </a:pPr>
            <a:endParaRPr lang="en-US" sz="2400" dirty="0">
              <a:solidFill>
                <a:schemeClr val="tx2"/>
              </a:solidFill>
              <a:latin typeface="Arial" panose="020B0604020202020204" pitchFamily="34" charset="0"/>
              <a:cs typeface="Arial" panose="020B0604020202020204" pitchFamily="34" charset="0"/>
            </a:endParaRPr>
          </a:p>
          <a:p>
            <a:pPr fontAlgn="base">
              <a:spcAft>
                <a:spcPts val="1200"/>
              </a:spcAft>
            </a:pPr>
            <a:endParaRPr lang="en-US" sz="2400" dirty="0">
              <a:solidFill>
                <a:schemeClr val="tx2"/>
              </a:solidFill>
              <a:latin typeface="Arial" panose="020B0604020202020204" pitchFamily="34" charset="0"/>
              <a:cs typeface="Arial" panose="020B0604020202020204" pitchFamily="34" charset="0"/>
            </a:endParaRPr>
          </a:p>
          <a:p>
            <a:pPr>
              <a:spcAft>
                <a:spcPts val="1200"/>
              </a:spcAft>
            </a:pPr>
            <a:endParaRPr lang="en-US" sz="2400" dirty="0">
              <a:solidFill>
                <a:schemeClr val="tx2"/>
              </a:solidFill>
              <a:latin typeface="Arial" panose="020B0604020202020204" pitchFamily="34" charset="0"/>
              <a:cs typeface="Arial" panose="020B0604020202020204" pitchFamily="34" charset="0"/>
            </a:endParaRPr>
          </a:p>
          <a:p>
            <a:pPr>
              <a:spcAft>
                <a:spcPts val="1200"/>
              </a:spcAft>
            </a:pPr>
            <a:endParaRPr lang="en-US" sz="2400" dirty="0">
              <a:solidFill>
                <a:schemeClr val="tx2"/>
              </a:solidFill>
              <a:latin typeface="Arial" panose="020B0604020202020204" pitchFamily="34" charset="0"/>
              <a:cs typeface="Arial" panose="020B0604020202020204" pitchFamily="34" charset="0"/>
            </a:endParaRPr>
          </a:p>
        </p:txBody>
      </p:sp>
      <p:pic>
        <p:nvPicPr>
          <p:cNvPr id="11" name="Google Shape;187;p9">
            <a:extLst>
              <a:ext uri="{FF2B5EF4-FFF2-40B4-BE49-F238E27FC236}">
                <a16:creationId xmlns:a16="http://schemas.microsoft.com/office/drawing/2014/main" id="{57BB3DCA-51FD-C34C-B4ED-E1579D6345CC}"/>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12" name="Rectangle 11">
            <a:extLst>
              <a:ext uri="{FF2B5EF4-FFF2-40B4-BE49-F238E27FC236}">
                <a16:creationId xmlns:a16="http://schemas.microsoft.com/office/drawing/2014/main" id="{EF8F852B-C4FF-A649-A585-B980B3AD82CA}"/>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10B5FF-E137-D14A-B3A0-0AAFD6AFC90D}"/>
              </a:ext>
            </a:extLst>
          </p:cNvPr>
          <p:cNvSpPr/>
          <p:nvPr/>
        </p:nvSpPr>
        <p:spPr>
          <a:xfrm>
            <a:off x="568035" y="752301"/>
            <a:ext cx="11055929" cy="1871752"/>
          </a:xfrm>
          <a:prstGeom prst="rect">
            <a:avLst/>
          </a:prstGeom>
          <a:solidFill>
            <a:srgbClr val="44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69FF8F-F4F5-C744-521D-36D2488824F5}"/>
              </a:ext>
            </a:extLst>
          </p:cNvPr>
          <p:cNvSpPr>
            <a:spLocks noGrp="1"/>
          </p:cNvSpPr>
          <p:nvPr>
            <p:ph type="title" idx="4294967295"/>
          </p:nvPr>
        </p:nvSpPr>
        <p:spPr>
          <a:xfrm>
            <a:off x="942108" y="2179164"/>
            <a:ext cx="10307782" cy="1249836"/>
          </a:xfrm>
        </p:spPr>
        <p:txBody>
          <a:bodyPr anchor="b">
            <a:noAutofit/>
          </a:bodyPr>
          <a:lstStyle/>
          <a:p>
            <a:r>
              <a:rPr lang="en-US" sz="3200" dirty="0">
                <a:solidFill>
                  <a:schemeClr val="bg1"/>
                </a:solidFill>
                <a:latin typeface="Arial" panose="020B0604020202020204" pitchFamily="34" charset="0"/>
                <a:cs typeface="Arial" panose="020B0604020202020204" pitchFamily="34" charset="0"/>
              </a:rPr>
              <a:t>MOC requirement and ambulatory care-sensitive hospitalizations </a:t>
            </a:r>
            <a:br>
              <a:rPr lang="en-US" sz="2000" b="1" dirty="0">
                <a:solidFill>
                  <a:schemeClr val="bg1"/>
                </a:solidFill>
              </a:rPr>
            </a:br>
            <a:br>
              <a:rPr lang="en-US" sz="2000" b="1" dirty="0">
                <a:solidFill>
                  <a:schemeClr val="bg1"/>
                </a:solidFill>
              </a:rPr>
            </a:br>
            <a:r>
              <a:rPr lang="en-US" sz="2000" b="1" dirty="0">
                <a:solidFill>
                  <a:schemeClr val="bg1"/>
                </a:solidFill>
              </a:rPr>
              <a:t>(</a:t>
            </a:r>
            <a:r>
              <a:rPr lang="en-US" sz="2000" b="1" i="1" dirty="0">
                <a:solidFill>
                  <a:schemeClr val="bg1"/>
                </a:solidFill>
              </a:rPr>
              <a:t>JA</a:t>
            </a:r>
            <a:r>
              <a:rPr lang="en-US" sz="2000" i="1" dirty="0">
                <a:solidFill>
                  <a:schemeClr val="bg1"/>
                </a:solidFill>
              </a:rPr>
              <a:t>MA 2014 Dec 10;312(22):2348-57   Gray et al.)</a:t>
            </a:r>
            <a:br>
              <a:rPr lang="en-US" sz="3200" i="1" dirty="0">
                <a:solidFill>
                  <a:schemeClr val="bg1"/>
                </a:solidFill>
              </a:rPr>
            </a:br>
            <a:br>
              <a:rPr lang="en-US" sz="3200" i="1" dirty="0">
                <a:solidFill>
                  <a:schemeClr val="bg1"/>
                </a:solidFill>
              </a:rPr>
            </a:br>
            <a:br>
              <a:rPr lang="en-US" sz="2000" b="1" dirty="0">
                <a:solidFill>
                  <a:schemeClr val="bg1"/>
                </a:solidFill>
              </a:rPr>
            </a:br>
            <a:endParaRPr lang="en-US" sz="2000" dirty="0">
              <a:solidFill>
                <a:schemeClr val="bg1"/>
              </a:solidFill>
            </a:endParaRPr>
          </a:p>
        </p:txBody>
      </p:sp>
    </p:spTree>
    <p:extLst>
      <p:ext uri="{BB962C8B-B14F-4D97-AF65-F5344CB8AC3E}">
        <p14:creationId xmlns:p14="http://schemas.microsoft.com/office/powerpoint/2010/main" val="3973077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F30E7F-0019-9440-AFDF-3E85A9289BE7}"/>
              </a:ext>
            </a:extLst>
          </p:cNvPr>
          <p:cNvSpPr/>
          <p:nvPr/>
        </p:nvSpPr>
        <p:spPr>
          <a:xfrm>
            <a:off x="568035" y="752300"/>
            <a:ext cx="11055929" cy="2101445"/>
          </a:xfrm>
          <a:prstGeom prst="rect">
            <a:avLst/>
          </a:prstGeom>
          <a:solidFill>
            <a:srgbClr val="44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42FE77-DBB8-F2C0-D7B0-C0FBD51B0FB9}"/>
              </a:ext>
            </a:extLst>
          </p:cNvPr>
          <p:cNvSpPr>
            <a:spLocks noGrp="1"/>
          </p:cNvSpPr>
          <p:nvPr>
            <p:ph idx="4294967295"/>
          </p:nvPr>
        </p:nvSpPr>
        <p:spPr>
          <a:xfrm>
            <a:off x="679518" y="3108636"/>
            <a:ext cx="11055929" cy="3684588"/>
          </a:xfrm>
        </p:spPr>
        <p:txBody>
          <a:bodyPr anchor="ctr">
            <a:noAutofit/>
          </a:bodyPr>
          <a:lstStyle/>
          <a:p>
            <a:pPr fontAlgn="base">
              <a:spcBef>
                <a:spcPts val="1200"/>
              </a:spcBef>
            </a:pPr>
            <a:r>
              <a:rPr lang="en-US" sz="2400" dirty="0">
                <a:solidFill>
                  <a:schemeClr val="tx2"/>
                </a:solidFill>
                <a:latin typeface="Arial" panose="020B0604020202020204" pitchFamily="34" charset="0"/>
                <a:cs typeface="Arial" panose="020B0604020202020204" pitchFamily="34" charset="0"/>
              </a:rPr>
              <a:t>Four VA hospitals, </a:t>
            </a:r>
            <a:r>
              <a:rPr lang="en-US" sz="2400" b="1" dirty="0">
                <a:solidFill>
                  <a:schemeClr val="tx2"/>
                </a:solidFill>
                <a:latin typeface="Arial" panose="020B0604020202020204" pitchFamily="34" charset="0"/>
                <a:cs typeface="Arial" panose="020B0604020202020204" pitchFamily="34" charset="0"/>
              </a:rPr>
              <a:t>68,213 patients</a:t>
            </a:r>
          </a:p>
          <a:p>
            <a:pPr fontAlgn="base">
              <a:spcBef>
                <a:spcPts val="1200"/>
              </a:spcBef>
            </a:pPr>
            <a:r>
              <a:rPr lang="en-US" sz="2400" dirty="0">
                <a:solidFill>
                  <a:schemeClr val="tx2"/>
                </a:solidFill>
                <a:latin typeface="Arial" panose="020B0604020202020204" pitchFamily="34" charset="0"/>
                <a:cs typeface="Arial" panose="020B0604020202020204" pitchFamily="34" charset="0"/>
              </a:rPr>
              <a:t>Ten primary care performance measures </a:t>
            </a:r>
          </a:p>
          <a:p>
            <a:pPr lvl="1" fontAlgn="base">
              <a:lnSpc>
                <a:spcPct val="100000"/>
              </a:lnSpc>
              <a:spcBef>
                <a:spcPts val="600"/>
              </a:spcBef>
            </a:pPr>
            <a:r>
              <a:rPr lang="en-US" sz="1200" dirty="0">
                <a:solidFill>
                  <a:schemeClr val="tx2"/>
                </a:solidFill>
                <a:latin typeface="Arial" panose="020B0604020202020204" pitchFamily="34" charset="0"/>
                <a:cs typeface="Arial" panose="020B0604020202020204" pitchFamily="34" charset="0"/>
              </a:rPr>
              <a:t>colorectal screening rates</a:t>
            </a:r>
          </a:p>
          <a:p>
            <a:pPr lvl="1" fontAlgn="base">
              <a:lnSpc>
                <a:spcPct val="100000"/>
              </a:lnSpc>
              <a:spcBef>
                <a:spcPts val="600"/>
              </a:spcBef>
            </a:pPr>
            <a:r>
              <a:rPr lang="en-US" sz="1200" dirty="0">
                <a:solidFill>
                  <a:schemeClr val="tx2"/>
                </a:solidFill>
                <a:latin typeface="Arial" panose="020B0604020202020204" pitchFamily="34" charset="0"/>
                <a:cs typeface="Arial" panose="020B0604020202020204" pitchFamily="34" charset="0"/>
              </a:rPr>
              <a:t>diabetes with glycated hemoglobin (HbA1c level) less than 9.0%</a:t>
            </a:r>
          </a:p>
          <a:p>
            <a:pPr lvl="1" fontAlgn="base">
              <a:lnSpc>
                <a:spcPct val="100000"/>
              </a:lnSpc>
              <a:spcBef>
                <a:spcPts val="600"/>
              </a:spcBef>
            </a:pPr>
            <a:r>
              <a:rPr lang="en-US" sz="1200" dirty="0">
                <a:solidFill>
                  <a:schemeClr val="tx2"/>
                </a:solidFill>
                <a:latin typeface="Arial" panose="020B0604020202020204" pitchFamily="34" charset="0"/>
                <a:cs typeface="Arial" panose="020B0604020202020204" pitchFamily="34" charset="0"/>
              </a:rPr>
              <a:t>diabetes with blood pressure less than 140/90 mm Hg</a:t>
            </a:r>
          </a:p>
          <a:p>
            <a:pPr lvl="1" fontAlgn="base">
              <a:lnSpc>
                <a:spcPct val="100000"/>
              </a:lnSpc>
              <a:spcBef>
                <a:spcPts val="600"/>
              </a:spcBef>
            </a:pPr>
            <a:r>
              <a:rPr lang="en-US" sz="1200" dirty="0">
                <a:solidFill>
                  <a:schemeClr val="tx2"/>
                </a:solidFill>
                <a:latin typeface="Arial" panose="020B0604020202020204" pitchFamily="34" charset="0"/>
                <a:cs typeface="Arial" panose="020B0604020202020204" pitchFamily="34" charset="0"/>
              </a:rPr>
              <a:t>diabetes with LDL cholesterol level less than 100 mg/dL</a:t>
            </a:r>
          </a:p>
          <a:p>
            <a:pPr lvl="1" fontAlgn="base">
              <a:lnSpc>
                <a:spcPct val="100000"/>
              </a:lnSpc>
              <a:spcBef>
                <a:spcPts val="600"/>
              </a:spcBef>
            </a:pPr>
            <a:r>
              <a:rPr lang="en-US" sz="1200" dirty="0">
                <a:solidFill>
                  <a:schemeClr val="tx2"/>
                </a:solidFill>
                <a:latin typeface="Arial" panose="020B0604020202020204" pitchFamily="34" charset="0"/>
                <a:cs typeface="Arial" panose="020B0604020202020204" pitchFamily="34" charset="0"/>
              </a:rPr>
              <a:t>hypertension with blood pressure less than 140/90 mm Hg</a:t>
            </a:r>
          </a:p>
          <a:p>
            <a:pPr fontAlgn="base">
              <a:spcBef>
                <a:spcPts val="1200"/>
              </a:spcBef>
            </a:pPr>
            <a:r>
              <a:rPr lang="en-US" sz="2400" dirty="0">
                <a:solidFill>
                  <a:schemeClr val="tx2"/>
                </a:solidFill>
                <a:latin typeface="Arial" panose="020B0604020202020204" pitchFamily="34" charset="0"/>
                <a:cs typeface="Arial" panose="020B0604020202020204" pitchFamily="34" charset="0"/>
              </a:rPr>
              <a:t>No differences in outcomes for patients cared for by internists with time-limited (MOC) or time-unlimited (no MOC) certification for any performance measure</a:t>
            </a:r>
          </a:p>
          <a:p>
            <a:pPr>
              <a:spcBef>
                <a:spcPts val="1200"/>
              </a:spcBef>
            </a:pPr>
            <a:endParaRPr lang="en-US" sz="2000" dirty="0">
              <a:latin typeface="Arial" panose="020B0604020202020204" pitchFamily="34" charset="0"/>
              <a:cs typeface="Arial" panose="020B0604020202020204" pitchFamily="34" charset="0"/>
            </a:endParaRPr>
          </a:p>
        </p:txBody>
      </p:sp>
      <p:pic>
        <p:nvPicPr>
          <p:cNvPr id="9" name="Google Shape;187;p9">
            <a:extLst>
              <a:ext uri="{FF2B5EF4-FFF2-40B4-BE49-F238E27FC236}">
                <a16:creationId xmlns:a16="http://schemas.microsoft.com/office/drawing/2014/main" id="{A8C93AEE-A5BB-6446-B63D-3C15FE763A5E}"/>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10" name="Rectangle 9">
            <a:extLst>
              <a:ext uri="{FF2B5EF4-FFF2-40B4-BE49-F238E27FC236}">
                <a16:creationId xmlns:a16="http://schemas.microsoft.com/office/drawing/2014/main" id="{FC90714F-D115-4342-B4B0-E52982FC5F1E}"/>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96673F3-52D1-024E-8EA0-9EA807371134}"/>
              </a:ext>
            </a:extLst>
          </p:cNvPr>
          <p:cNvSpPr txBox="1">
            <a:spLocks/>
          </p:cNvSpPr>
          <p:nvPr/>
        </p:nvSpPr>
        <p:spPr>
          <a:xfrm>
            <a:off x="1108362" y="612349"/>
            <a:ext cx="9227128" cy="21014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Arial" panose="020B0604020202020204" pitchFamily="34" charset="0"/>
                <a:cs typeface="Arial" panose="020B0604020202020204" pitchFamily="34" charset="0"/>
              </a:rPr>
              <a:t>Association Between Physician Time-Unlimited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vs Time-Limited Internal Medicine Board Certification and Patient Care Quality </a:t>
            </a:r>
          </a:p>
          <a:p>
            <a:endParaRPr lang="en-US" sz="2200" b="1" dirty="0">
              <a:solidFill>
                <a:schemeClr val="bg1"/>
              </a:solidFill>
            </a:endParaRPr>
          </a:p>
          <a:p>
            <a:r>
              <a:rPr lang="en-US" sz="2000" b="1" dirty="0">
                <a:solidFill>
                  <a:schemeClr val="bg1"/>
                </a:solidFill>
              </a:rPr>
              <a:t>(</a:t>
            </a:r>
            <a:r>
              <a:rPr lang="en-US" sz="2000" i="1" dirty="0">
                <a:solidFill>
                  <a:schemeClr val="bg1"/>
                </a:solidFill>
              </a:rPr>
              <a:t>JAMA. 2014;312(22):2358-2363.  Hayes, et al)</a:t>
            </a:r>
            <a:endParaRPr lang="en-US" sz="1400" dirty="0">
              <a:solidFill>
                <a:schemeClr val="bg1"/>
              </a:solidFill>
            </a:endParaRPr>
          </a:p>
        </p:txBody>
      </p:sp>
      <p:sp>
        <p:nvSpPr>
          <p:cNvPr id="2" name="TextBox 1">
            <a:extLst>
              <a:ext uri="{FF2B5EF4-FFF2-40B4-BE49-F238E27FC236}">
                <a16:creationId xmlns:a16="http://schemas.microsoft.com/office/drawing/2014/main" id="{BBF9124F-C57F-174E-9B6E-209EA2C4F5D8}"/>
              </a:ext>
            </a:extLst>
          </p:cNvPr>
          <p:cNvSpPr txBox="1"/>
          <p:nvPr/>
        </p:nvSpPr>
        <p:spPr>
          <a:xfrm>
            <a:off x="5459337" y="4172743"/>
            <a:ext cx="6276110" cy="1600438"/>
          </a:xfrm>
          <a:prstGeom prst="rect">
            <a:avLst/>
          </a:prstGeom>
          <a:noFill/>
        </p:spPr>
        <p:txBody>
          <a:bodyPr wrap="square" rtlCol="0">
            <a:spAutoFit/>
          </a:bodyPr>
          <a:lstStyle/>
          <a:p>
            <a:pPr marL="628650" lvl="1" indent="-171450" fontAlgn="base">
              <a:spcBef>
                <a:spcPts val="600"/>
              </a:spcBef>
              <a:buFont typeface="Arial" panose="020B0604020202020204" pitchFamily="34" charset="0"/>
              <a:buChar char="•"/>
            </a:pPr>
            <a:r>
              <a:rPr lang="en-US" sz="1200" dirty="0">
                <a:solidFill>
                  <a:schemeClr val="tx2"/>
                </a:solidFill>
              </a:rPr>
              <a:t>thiazide diuretics used in multidrug hypertensive regimen</a:t>
            </a:r>
          </a:p>
          <a:p>
            <a:pPr marL="628650" lvl="1" indent="-171450" fontAlgn="base">
              <a:spcBef>
                <a:spcPts val="600"/>
              </a:spcBef>
              <a:buFont typeface="Arial" panose="020B0604020202020204" pitchFamily="34" charset="0"/>
              <a:buChar char="•"/>
            </a:pPr>
            <a:r>
              <a:rPr lang="en-US" sz="1200" dirty="0">
                <a:solidFill>
                  <a:schemeClr val="tx2"/>
                </a:solidFill>
              </a:rPr>
              <a:t>atherosclerotic coronary artery disease and LDL-C level less than 100 mg/dL</a:t>
            </a:r>
          </a:p>
          <a:p>
            <a:pPr marL="628650" lvl="1" indent="-171450" fontAlgn="base">
              <a:spcBef>
                <a:spcPts val="600"/>
              </a:spcBef>
              <a:buFont typeface="Arial" panose="020B0604020202020204" pitchFamily="34" charset="0"/>
              <a:buChar char="•"/>
            </a:pPr>
            <a:r>
              <a:rPr lang="en-US" sz="1200" dirty="0">
                <a:solidFill>
                  <a:schemeClr val="tx2"/>
                </a:solidFill>
              </a:rPr>
              <a:t>post-myocardial infarction use of aspirin</a:t>
            </a:r>
          </a:p>
          <a:p>
            <a:pPr marL="628650" lvl="1" indent="-171450" fontAlgn="base">
              <a:spcBef>
                <a:spcPts val="600"/>
              </a:spcBef>
              <a:buFont typeface="Arial" panose="020B0604020202020204" pitchFamily="34" charset="0"/>
              <a:buChar char="•"/>
            </a:pPr>
            <a:r>
              <a:rPr lang="en-US" sz="1200" dirty="0">
                <a:solidFill>
                  <a:schemeClr val="tx2"/>
                </a:solidFill>
              </a:rPr>
              <a:t>post-myocardial infarction use of </a:t>
            </a:r>
            <a:r>
              <a:rPr lang="el-GR" sz="1200" dirty="0">
                <a:solidFill>
                  <a:schemeClr val="tx2"/>
                </a:solidFill>
              </a:rPr>
              <a:t>β-</a:t>
            </a:r>
            <a:r>
              <a:rPr lang="en-US" sz="1200" dirty="0">
                <a:solidFill>
                  <a:schemeClr val="tx2"/>
                </a:solidFill>
              </a:rPr>
              <a:t>blockers</a:t>
            </a:r>
          </a:p>
          <a:p>
            <a:pPr marL="628650" lvl="1" indent="-171450" fontAlgn="base">
              <a:spcBef>
                <a:spcPts val="600"/>
              </a:spcBef>
              <a:buFont typeface="Arial" panose="020B0604020202020204" pitchFamily="34" charset="0"/>
              <a:buChar char="•"/>
            </a:pPr>
            <a:r>
              <a:rPr lang="en-US" sz="1200" dirty="0">
                <a:solidFill>
                  <a:schemeClr val="tx2"/>
                </a:solidFill>
              </a:rPr>
              <a:t>congestive heart failure (CHF) with use of angiotensin-converting enzyme (ACE) inhibitor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5906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7979DF-380C-D444-B8F7-6D1755EA9B89}"/>
              </a:ext>
            </a:extLst>
          </p:cNvPr>
          <p:cNvSpPr/>
          <p:nvPr/>
        </p:nvSpPr>
        <p:spPr>
          <a:xfrm>
            <a:off x="568035" y="752301"/>
            <a:ext cx="11055929" cy="1871752"/>
          </a:xfrm>
          <a:prstGeom prst="rect">
            <a:avLst/>
          </a:prstGeom>
          <a:solidFill>
            <a:srgbClr val="44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26D8E2E-6814-B7FB-6F83-00A7DCE11A2D}"/>
              </a:ext>
            </a:extLst>
          </p:cNvPr>
          <p:cNvGraphicFramePr>
            <a:graphicFrameLocks noGrp="1"/>
          </p:cNvGraphicFramePr>
          <p:nvPr>
            <p:ph idx="4294967295"/>
            <p:extLst>
              <p:ext uri="{D42A27DB-BD31-4B8C-83A1-F6EECF244321}">
                <p14:modId xmlns:p14="http://schemas.microsoft.com/office/powerpoint/2010/main" val="3912327290"/>
              </p:ext>
            </p:extLst>
          </p:nvPr>
        </p:nvGraphicFramePr>
        <p:xfrm>
          <a:off x="824347" y="2908703"/>
          <a:ext cx="10764981" cy="3695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oogle Shape;187;p9">
            <a:extLst>
              <a:ext uri="{FF2B5EF4-FFF2-40B4-BE49-F238E27FC236}">
                <a16:creationId xmlns:a16="http://schemas.microsoft.com/office/drawing/2014/main" id="{39122F5C-8BD6-BA41-9D5B-5977972D4AF3}"/>
              </a:ext>
            </a:extLst>
          </p:cNvPr>
          <p:cNvPicPr preferRelativeResize="0"/>
          <p:nvPr/>
        </p:nvPicPr>
        <p:blipFill rotWithShape="1">
          <a:blip r:embed="rId8">
            <a:alphaModFix/>
          </a:blip>
          <a:srcRect/>
          <a:stretch/>
        </p:blipFill>
        <p:spPr>
          <a:xfrm>
            <a:off x="11414881" y="146710"/>
            <a:ext cx="641132" cy="350699"/>
          </a:xfrm>
          <a:prstGeom prst="rect">
            <a:avLst/>
          </a:prstGeom>
          <a:noFill/>
          <a:ln>
            <a:noFill/>
          </a:ln>
        </p:spPr>
      </p:pic>
      <p:sp>
        <p:nvSpPr>
          <p:cNvPr id="11" name="Rectangle 10">
            <a:extLst>
              <a:ext uri="{FF2B5EF4-FFF2-40B4-BE49-F238E27FC236}">
                <a16:creationId xmlns:a16="http://schemas.microsoft.com/office/drawing/2014/main" id="{3A64E3D7-A2B3-5F42-8F2B-4C829C310C1A}"/>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145112E-5033-3C4B-B692-F257CBACDF31}"/>
              </a:ext>
            </a:extLst>
          </p:cNvPr>
          <p:cNvSpPr txBox="1">
            <a:spLocks/>
          </p:cNvSpPr>
          <p:nvPr/>
        </p:nvSpPr>
        <p:spPr>
          <a:xfrm>
            <a:off x="969821" y="961127"/>
            <a:ext cx="10846845" cy="1454099"/>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4500" dirty="0">
                <a:solidFill>
                  <a:srgbClr val="FFFFFF"/>
                </a:solidFill>
                <a:latin typeface="Arial" panose="020B0604020202020204" pitchFamily="34" charset="0"/>
                <a:cs typeface="Arial" panose="020B0604020202020204" pitchFamily="34" charset="0"/>
              </a:rPr>
              <a:t>Association Between Board Certification, Maintenance </a:t>
            </a:r>
            <a:br>
              <a:rPr lang="en-US" sz="4500" dirty="0">
                <a:solidFill>
                  <a:srgbClr val="FFFFFF"/>
                </a:solidFill>
                <a:latin typeface="Arial" panose="020B0604020202020204" pitchFamily="34" charset="0"/>
                <a:cs typeface="Arial" panose="020B0604020202020204" pitchFamily="34" charset="0"/>
              </a:rPr>
            </a:br>
            <a:r>
              <a:rPr lang="en-US" sz="4500" dirty="0">
                <a:solidFill>
                  <a:srgbClr val="FFFFFF"/>
                </a:solidFill>
                <a:latin typeface="Arial" panose="020B0604020202020204" pitchFamily="34" charset="0"/>
                <a:cs typeface="Arial" panose="020B0604020202020204" pitchFamily="34" charset="0"/>
              </a:rPr>
              <a:t>of Certification, and Surgical Complications in the United States </a:t>
            </a:r>
            <a:br>
              <a:rPr lang="en-US" sz="2400" dirty="0">
                <a:solidFill>
                  <a:srgbClr val="FFFFFF"/>
                </a:solidFill>
                <a:latin typeface="Arial" panose="020B0604020202020204" pitchFamily="34" charset="0"/>
                <a:cs typeface="Arial" panose="020B0604020202020204" pitchFamily="34" charset="0"/>
              </a:rPr>
            </a:br>
            <a:br>
              <a:rPr lang="en-US" sz="2400" dirty="0">
                <a:solidFill>
                  <a:srgbClr val="FFFFFF"/>
                </a:solidFill>
                <a:latin typeface="Arial" panose="020B0604020202020204" pitchFamily="34" charset="0"/>
                <a:cs typeface="Arial" panose="020B0604020202020204" pitchFamily="34" charset="0"/>
              </a:rPr>
            </a:br>
            <a:r>
              <a:rPr lang="en-US" sz="1900" dirty="0">
                <a:solidFill>
                  <a:srgbClr val="FFFFFF"/>
                </a:solidFill>
                <a:latin typeface="Arial" panose="020B0604020202020204" pitchFamily="34" charset="0"/>
                <a:cs typeface="Arial" panose="020B0604020202020204" pitchFamily="34" charset="0"/>
              </a:rPr>
              <a:t>(</a:t>
            </a:r>
            <a:r>
              <a:rPr lang="en-US" sz="2600" i="1" dirty="0">
                <a:solidFill>
                  <a:srgbClr val="FFFFFF"/>
                </a:solidFill>
                <a:latin typeface="Arial" panose="020B0604020202020204" pitchFamily="34" charset="0"/>
                <a:cs typeface="Arial" panose="020B0604020202020204" pitchFamily="34" charset="0"/>
              </a:rPr>
              <a:t>Am Journal Med Quality Nov/Dec 2019; 34 (6): 545-552)</a:t>
            </a:r>
            <a:endParaRPr lang="en-US" sz="19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657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8;p2">
            <a:extLst>
              <a:ext uri="{FF2B5EF4-FFF2-40B4-BE49-F238E27FC236}">
                <a16:creationId xmlns:a16="http://schemas.microsoft.com/office/drawing/2014/main" id="{E105431E-2BC1-9FF9-4AFB-A75363C8BC81}"/>
              </a:ext>
            </a:extLst>
          </p:cNvPr>
          <p:cNvSpPr/>
          <p:nvPr/>
        </p:nvSpPr>
        <p:spPr>
          <a:xfrm>
            <a:off x="0" y="45719"/>
            <a:ext cx="12192000" cy="6857999"/>
          </a:xfrm>
          <a:prstGeom prst="rect">
            <a:avLst/>
          </a:prstGeom>
          <a:solidFill>
            <a:srgbClr val="EDF6F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D8D8D8"/>
              </a:solidFill>
              <a:effectLst/>
              <a:uLnTx/>
              <a:uFillTx/>
              <a:latin typeface="Arial"/>
              <a:ea typeface="Arial"/>
              <a:cs typeface="Arial"/>
              <a:sym typeface="Arial"/>
            </a:endParaRPr>
          </a:p>
        </p:txBody>
      </p:sp>
      <p:pic>
        <p:nvPicPr>
          <p:cNvPr id="4" name="Google Shape;187;p9">
            <a:extLst>
              <a:ext uri="{FF2B5EF4-FFF2-40B4-BE49-F238E27FC236}">
                <a16:creationId xmlns:a16="http://schemas.microsoft.com/office/drawing/2014/main" id="{7397DB62-A621-225E-8369-4E5D4EE07788}"/>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5" name="Rectangle 4">
            <a:extLst>
              <a:ext uri="{FF2B5EF4-FFF2-40B4-BE49-F238E27FC236}">
                <a16:creationId xmlns:a16="http://schemas.microsoft.com/office/drawing/2014/main" id="{352A7F5A-DD86-7645-CEF9-996F8EB6EB5C}"/>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Content Placeholder 2">
            <a:extLst>
              <a:ext uri="{FF2B5EF4-FFF2-40B4-BE49-F238E27FC236}">
                <a16:creationId xmlns:a16="http://schemas.microsoft.com/office/drawing/2014/main" id="{54E90F91-29A3-5EB3-277F-ABE2FBD32544}"/>
              </a:ext>
            </a:extLst>
          </p:cNvPr>
          <p:cNvSpPr>
            <a:spLocks noGrp="1"/>
          </p:cNvSpPr>
          <p:nvPr>
            <p:ph idx="1"/>
          </p:nvPr>
        </p:nvSpPr>
        <p:spPr>
          <a:xfrm>
            <a:off x="458871" y="1710532"/>
            <a:ext cx="10956010" cy="4351338"/>
          </a:xfrm>
        </p:spPr>
        <p:txBody>
          <a:bodyPr>
            <a:normAutofit/>
          </a:bodyPr>
          <a:lstStyle/>
          <a:p>
            <a:pPr marL="0" indent="0" algn="ctr">
              <a:buNone/>
            </a:pPr>
            <a:endParaRPr lang="en-US" sz="4400" dirty="0">
              <a:solidFill>
                <a:schemeClr val="tx2"/>
              </a:solidFill>
            </a:endParaRPr>
          </a:p>
          <a:p>
            <a:pPr marL="0" indent="0" algn="ctr">
              <a:buNone/>
            </a:pPr>
            <a:r>
              <a:rPr lang="en-US" sz="4400" b="1" dirty="0">
                <a:solidFill>
                  <a:schemeClr val="tx2"/>
                </a:solidFill>
              </a:rPr>
              <a:t>Quality of physician care is measured and assessed more than ever before </a:t>
            </a:r>
          </a:p>
        </p:txBody>
      </p:sp>
    </p:spTree>
    <p:extLst>
      <p:ext uri="{BB962C8B-B14F-4D97-AF65-F5344CB8AC3E}">
        <p14:creationId xmlns:p14="http://schemas.microsoft.com/office/powerpoint/2010/main" val="184858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18;p2">
            <a:extLst>
              <a:ext uri="{FF2B5EF4-FFF2-40B4-BE49-F238E27FC236}">
                <a16:creationId xmlns:a16="http://schemas.microsoft.com/office/drawing/2014/main" id="{4592FC02-3806-918C-8B24-D2BFC882599A}"/>
              </a:ext>
            </a:extLst>
          </p:cNvPr>
          <p:cNvSpPr/>
          <p:nvPr/>
        </p:nvSpPr>
        <p:spPr>
          <a:xfrm>
            <a:off x="715617" y="1298713"/>
            <a:ext cx="3551583" cy="5022575"/>
          </a:xfrm>
          <a:prstGeom prst="rect">
            <a:avLst/>
          </a:prstGeom>
          <a:solidFill>
            <a:srgbClr val="EDF6FB"/>
          </a:solidFill>
          <a:ln>
            <a:noFill/>
          </a:ln>
        </p:spPr>
        <p:txBody>
          <a:bodyPr spcFirstLastPara="1" wrap="square" lIns="182880" tIns="274320" rIns="182880" bIns="45700" anchor="t" anchorCtr="0">
            <a:noAutofit/>
          </a:bodyPr>
          <a:lstStyle/>
          <a:p>
            <a:pPr algn="ctr" rtl="0" fontAlgn="base">
              <a:spcBef>
                <a:spcPts val="0"/>
              </a:spcBef>
              <a:spcAft>
                <a:spcPts val="1000"/>
              </a:spcAft>
            </a:pPr>
            <a:r>
              <a:rPr lang="en-US" sz="2000" b="1" i="0" u="none" strike="noStrike" dirty="0">
                <a:solidFill>
                  <a:schemeClr val="tx2"/>
                </a:solidFill>
                <a:effectLst/>
                <a:latin typeface="Calibri" panose="020F0502020204030204" pitchFamily="34" charset="0"/>
                <a:cs typeface="Calibri" panose="020F0502020204030204" pitchFamily="34" charset="0"/>
              </a:rPr>
              <a:t>Clinical </a:t>
            </a:r>
            <a:endParaRPr lang="en-US" sz="1400" dirty="0">
              <a:solidFill>
                <a:schemeClr val="tx2"/>
              </a:solidFill>
              <a:latin typeface="Calibri" panose="020F0502020204030204" pitchFamily="34" charset="0"/>
              <a:cs typeface="Calibri" panose="020F0502020204030204" pitchFamily="34" charset="0"/>
            </a:endParaRPr>
          </a:p>
          <a:p>
            <a:pPr marL="171450" indent="-171450" rtl="0" fontAlgn="base">
              <a:spcBef>
                <a:spcPts val="0"/>
              </a:spcBef>
              <a:spcAft>
                <a:spcPts val="1000"/>
              </a:spcAft>
              <a:buFont typeface="Arial" panose="020B0604020202020204" pitchFamily="34" charset="0"/>
              <a:buChar char="•"/>
            </a:pPr>
            <a:r>
              <a:rPr lang="en-US" sz="1500" b="0" i="0" u="none" strike="noStrike" dirty="0">
                <a:solidFill>
                  <a:schemeClr val="tx2"/>
                </a:solidFill>
                <a:effectLst/>
                <a:latin typeface="Calibri" panose="020F0502020204030204" pitchFamily="34" charset="0"/>
                <a:cs typeface="Calibri" panose="020F0502020204030204" pitchFamily="34" charset="0"/>
              </a:rPr>
              <a:t>Grand rounds, monthly</a:t>
            </a:r>
          </a:p>
          <a:p>
            <a:pPr marL="171450" indent="-171450" rtl="0" fontAlgn="base">
              <a:spcBef>
                <a:spcPts val="0"/>
              </a:spcBef>
              <a:spcAft>
                <a:spcPts val="1000"/>
              </a:spcAft>
              <a:buFont typeface="Arial" panose="020B0604020202020204" pitchFamily="34" charset="0"/>
              <a:buChar char="•"/>
            </a:pPr>
            <a:r>
              <a:rPr lang="en-US" sz="1500" b="0" i="0" u="none" strike="noStrike" dirty="0">
                <a:solidFill>
                  <a:schemeClr val="tx2"/>
                </a:solidFill>
                <a:effectLst/>
                <a:latin typeface="Calibri" panose="020F0502020204030204" pitchFamily="34" charset="0"/>
                <a:cs typeface="Calibri" panose="020F0502020204030204" pitchFamily="34" charset="0"/>
              </a:rPr>
              <a:t>Case conferences, weekly </a:t>
            </a:r>
          </a:p>
          <a:p>
            <a:pPr marL="171450" indent="-171450" rtl="0" fontAlgn="base">
              <a:spcBef>
                <a:spcPts val="0"/>
              </a:spcBef>
              <a:spcAft>
                <a:spcPts val="1000"/>
              </a:spcAft>
              <a:buFont typeface="Arial" panose="020B0604020202020204" pitchFamily="34" charset="0"/>
              <a:buChar char="•"/>
            </a:pPr>
            <a:r>
              <a:rPr lang="en-US" sz="1500" b="0" i="0" u="none" strike="noStrike" dirty="0">
                <a:solidFill>
                  <a:schemeClr val="tx2"/>
                </a:solidFill>
                <a:effectLst/>
                <a:latin typeface="Calibri" panose="020F0502020204030204" pitchFamily="34" charset="0"/>
                <a:cs typeface="Calibri" panose="020F0502020204030204" pitchFamily="34" charset="0"/>
              </a:rPr>
              <a:t>Case reviews, monthly</a:t>
            </a:r>
          </a:p>
          <a:p>
            <a:pPr marL="171450" indent="-171450" rtl="0" fontAlgn="base">
              <a:spcBef>
                <a:spcPts val="0"/>
              </a:spcBef>
              <a:spcAft>
                <a:spcPts val="1000"/>
              </a:spcAft>
              <a:buFont typeface="Arial" panose="020B0604020202020204" pitchFamily="34" charset="0"/>
              <a:buChar char="•"/>
            </a:pPr>
            <a:r>
              <a:rPr lang="en-US" sz="1500" b="0" i="0" u="none" strike="noStrike" dirty="0">
                <a:solidFill>
                  <a:schemeClr val="tx2"/>
                </a:solidFill>
                <a:effectLst/>
                <a:latin typeface="Calibri" panose="020F0502020204030204" pitchFamily="34" charset="0"/>
                <a:cs typeface="Calibri" panose="020F0502020204030204" pitchFamily="34" charset="0"/>
              </a:rPr>
              <a:t>Procedure-specific cases reviews</a:t>
            </a:r>
          </a:p>
          <a:p>
            <a:pPr marL="171450" indent="-171450" rtl="0" fontAlgn="base">
              <a:spcBef>
                <a:spcPts val="0"/>
              </a:spcBef>
              <a:spcAft>
                <a:spcPts val="1000"/>
              </a:spcAft>
              <a:buFont typeface="Arial" panose="020B0604020202020204" pitchFamily="34" charset="0"/>
              <a:buChar char="•"/>
            </a:pPr>
            <a:r>
              <a:rPr lang="en-US" sz="1500" dirty="0">
                <a:solidFill>
                  <a:schemeClr val="tx2"/>
                </a:solidFill>
                <a:latin typeface="Calibri" panose="020F0502020204030204" pitchFamily="34" charset="0"/>
                <a:cs typeface="Calibri" panose="020F0502020204030204" pitchFamily="34" charset="0"/>
              </a:rPr>
              <a:t>S</a:t>
            </a:r>
            <a:r>
              <a:rPr lang="en-US" sz="1500" b="0" i="0" u="none" strike="noStrike" dirty="0">
                <a:solidFill>
                  <a:schemeClr val="tx2"/>
                </a:solidFill>
                <a:effectLst/>
                <a:latin typeface="Calibri" panose="020F0502020204030204" pitchFamily="34" charset="0"/>
                <a:cs typeface="Calibri" panose="020F0502020204030204" pitchFamily="34" charset="0"/>
              </a:rPr>
              <a:t>urgical case reviews, weekly to monthly</a:t>
            </a:r>
          </a:p>
          <a:p>
            <a:pPr marL="171450" indent="-171450" rtl="0" fontAlgn="base">
              <a:spcBef>
                <a:spcPts val="0"/>
              </a:spcBef>
              <a:spcAft>
                <a:spcPts val="1000"/>
              </a:spcAft>
              <a:buFont typeface="Arial" panose="020B0604020202020204" pitchFamily="34" charset="0"/>
              <a:buChar char="•"/>
            </a:pPr>
            <a:r>
              <a:rPr lang="en-US" sz="1500" dirty="0">
                <a:solidFill>
                  <a:schemeClr val="tx2"/>
                </a:solidFill>
                <a:latin typeface="Calibri" panose="020F0502020204030204" pitchFamily="34" charset="0"/>
                <a:cs typeface="Calibri" panose="020F0502020204030204" pitchFamily="34" charset="0"/>
              </a:rPr>
              <a:t>S</a:t>
            </a:r>
            <a:r>
              <a:rPr lang="en-US" sz="1500" b="0" i="0" u="none" strike="noStrike" dirty="0">
                <a:solidFill>
                  <a:schemeClr val="tx2"/>
                </a:solidFill>
                <a:effectLst/>
                <a:latin typeface="Calibri" panose="020F0502020204030204" pitchFamily="34" charset="0"/>
                <a:cs typeface="Calibri" panose="020F0502020204030204" pitchFamily="34" charset="0"/>
              </a:rPr>
              <a:t>pecialty council meetings, quarterly </a:t>
            </a:r>
            <a:r>
              <a:rPr lang="en-US" sz="1500" dirty="0">
                <a:solidFill>
                  <a:schemeClr val="tx2"/>
                </a:solidFill>
                <a:latin typeface="Calibri" panose="020F0502020204030204" pitchFamily="34" charset="0"/>
                <a:cs typeface="Calibri" panose="020F0502020204030204" pitchFamily="34" charset="0"/>
              </a:rPr>
              <a:t>M</a:t>
            </a:r>
            <a:r>
              <a:rPr lang="en-US" sz="1500" b="0" i="0" u="none" strike="noStrike" dirty="0">
                <a:solidFill>
                  <a:schemeClr val="tx2"/>
                </a:solidFill>
                <a:effectLst/>
                <a:latin typeface="Calibri" panose="020F0502020204030204" pitchFamily="34" charset="0"/>
                <a:cs typeface="Calibri" panose="020F0502020204030204" pitchFamily="34" charset="0"/>
              </a:rPr>
              <a:t>orbidity/mortality reports (adverse event reporting + troubleshooting)</a:t>
            </a:r>
          </a:p>
          <a:p>
            <a:pPr marL="171450" indent="-171450" rtl="0" fontAlgn="base">
              <a:spcBef>
                <a:spcPts val="0"/>
              </a:spcBef>
              <a:spcAft>
                <a:spcPts val="1000"/>
              </a:spcAft>
              <a:buFont typeface="Arial" panose="020B0604020202020204" pitchFamily="34" charset="0"/>
              <a:buChar char="•"/>
            </a:pPr>
            <a:r>
              <a:rPr lang="en-US" sz="1500" dirty="0">
                <a:solidFill>
                  <a:schemeClr val="tx2"/>
                </a:solidFill>
                <a:latin typeface="Calibri" panose="020F0502020204030204" pitchFamily="34" charset="0"/>
                <a:cs typeface="Calibri" panose="020F0502020204030204" pitchFamily="34" charset="0"/>
              </a:rPr>
              <a:t>W</a:t>
            </a:r>
            <a:r>
              <a:rPr lang="en-US" sz="1500" b="0" i="0" u="none" strike="noStrike" dirty="0">
                <a:solidFill>
                  <a:schemeClr val="tx2"/>
                </a:solidFill>
                <a:effectLst/>
                <a:latin typeface="Calibri" panose="020F0502020204030204" pitchFamily="34" charset="0"/>
                <a:cs typeface="Calibri" panose="020F0502020204030204" pitchFamily="34" charset="0"/>
              </a:rPr>
              <a:t>eekly</a:t>
            </a:r>
            <a:r>
              <a:rPr lang="en-US" sz="1500" dirty="0">
                <a:solidFill>
                  <a:schemeClr val="tx2"/>
                </a:solidFill>
                <a:latin typeface="Calibri" panose="020F0502020204030204" pitchFamily="34" charset="0"/>
                <a:cs typeface="Calibri" panose="020F0502020204030204" pitchFamily="34" charset="0"/>
              </a:rPr>
              <a:t> </a:t>
            </a:r>
            <a:r>
              <a:rPr lang="en-US" sz="1500" b="0" i="0" u="none" strike="noStrike" dirty="0">
                <a:solidFill>
                  <a:schemeClr val="tx2"/>
                </a:solidFill>
                <a:effectLst/>
                <a:latin typeface="Calibri" panose="020F0502020204030204" pitchFamily="34" charset="0"/>
                <a:cs typeface="Calibri" panose="020F0502020204030204" pitchFamily="34" charset="0"/>
              </a:rPr>
              <a:t>Extensive data collection added and compared to national databases (</a:t>
            </a:r>
            <a:r>
              <a:rPr lang="en-US" sz="1500" b="0" i="0" u="none" strike="noStrike" dirty="0" err="1">
                <a:solidFill>
                  <a:schemeClr val="tx2"/>
                </a:solidFill>
                <a:effectLst/>
                <a:latin typeface="Calibri" panose="020F0502020204030204" pitchFamily="34" charset="0"/>
                <a:cs typeface="Calibri" panose="020F0502020204030204" pitchFamily="34" charset="0"/>
              </a:rPr>
              <a:t>i.e</a:t>
            </a:r>
            <a:r>
              <a:rPr lang="en-US" sz="1500" b="0" i="0" u="none" strike="noStrike" dirty="0">
                <a:solidFill>
                  <a:schemeClr val="tx2"/>
                </a:solidFill>
                <a:effectLst/>
                <a:latin typeface="Calibri" panose="020F0502020204030204" pitchFamily="34" charset="0"/>
                <a:cs typeface="Calibri" panose="020F0502020204030204" pitchFamily="34" charset="0"/>
              </a:rPr>
              <a:t>, ACC Cardiology Center of Excellence, Centers of Excellence CVD, stroke, cancer, </a:t>
            </a:r>
            <a:r>
              <a:rPr lang="en-US" sz="1500" b="0" i="0" u="none" strike="noStrike" dirty="0" err="1">
                <a:solidFill>
                  <a:schemeClr val="tx2"/>
                </a:solidFill>
                <a:effectLst/>
                <a:latin typeface="Calibri" panose="020F0502020204030204" pitchFamily="34" charset="0"/>
                <a:cs typeface="Calibri" panose="020F0502020204030204" pitchFamily="34" charset="0"/>
              </a:rPr>
              <a:t>etc</a:t>
            </a:r>
            <a:r>
              <a:rPr lang="en-US" sz="1500" b="0" i="0" u="none" strike="noStrike" dirty="0">
                <a:solidFill>
                  <a:schemeClr val="tx2"/>
                </a:solidFill>
                <a:effectLst/>
                <a:latin typeface="Calibri" panose="020F0502020204030204" pitchFamily="34" charset="0"/>
                <a:cs typeface="Calibri" panose="020F0502020204030204" pitchFamily="34" charset="0"/>
              </a:rPr>
              <a:t>)</a:t>
            </a:r>
          </a:p>
          <a:p>
            <a:pPr marL="171450" indent="-171450" rtl="0" fontAlgn="base">
              <a:spcBef>
                <a:spcPts val="0"/>
              </a:spcBef>
              <a:spcAft>
                <a:spcPts val="1000"/>
              </a:spcAft>
              <a:buFont typeface="Arial" panose="020B0604020202020204" pitchFamily="34" charset="0"/>
              <a:buChar char="•"/>
            </a:pPr>
            <a:r>
              <a:rPr lang="en-US" sz="1500" dirty="0">
                <a:solidFill>
                  <a:schemeClr val="tx2"/>
                </a:solidFill>
                <a:latin typeface="Calibri" panose="020F0502020204030204" pitchFamily="34" charset="0"/>
                <a:cs typeface="Calibri" panose="020F0502020204030204" pitchFamily="34" charset="0"/>
              </a:rPr>
              <a:t>ALS/BLS</a:t>
            </a:r>
            <a:endParaRPr lang="en-US" sz="1500" b="0" i="0" u="none" strike="noStrike" dirty="0">
              <a:solidFill>
                <a:schemeClr val="tx2"/>
              </a:solidFill>
              <a:effectLst/>
              <a:latin typeface="Calibri" panose="020F0502020204030204" pitchFamily="34" charset="0"/>
              <a:cs typeface="Calibri" panose="020F0502020204030204" pitchFamily="34" charset="0"/>
            </a:endParaRPr>
          </a:p>
          <a:p>
            <a:pPr marL="171450" marR="0" lvl="0" indent="-171450" algn="ctr" defTabSz="914400" rtl="0" eaLnBrk="1" fontAlgn="auto" latinLnBrk="0" hangingPunct="1">
              <a:lnSpc>
                <a:spcPct val="100000"/>
              </a:lnSpc>
              <a:spcBef>
                <a:spcPts val="0"/>
              </a:spcBef>
              <a:spcAft>
                <a:spcPts val="1000"/>
              </a:spcAft>
              <a:buClr>
                <a:srgbClr val="FFFFFF"/>
              </a:buClr>
              <a:buSzPts val="1800"/>
              <a:buFont typeface="Arial" panose="020B0604020202020204" pitchFamily="34" charset="0"/>
              <a:buChar char="•"/>
              <a:tabLst/>
              <a:defRPr/>
            </a:pPr>
            <a:endParaRPr kumimoji="0" sz="1200" b="0" i="0" u="none" strike="noStrike" kern="0" cap="none" spc="0" normalizeH="0" baseline="0" noProof="0" dirty="0">
              <a:ln>
                <a:noFill/>
              </a:ln>
              <a:solidFill>
                <a:srgbClr val="D8D8D8"/>
              </a:solidFill>
              <a:effectLst/>
              <a:uLnTx/>
              <a:uFillTx/>
              <a:latin typeface="Calibri" panose="020F0502020204030204" pitchFamily="34" charset="0"/>
              <a:ea typeface="Arial"/>
              <a:cs typeface="Calibri" panose="020F0502020204030204" pitchFamily="34" charset="0"/>
              <a:sym typeface="Arial"/>
            </a:endParaRPr>
          </a:p>
        </p:txBody>
      </p:sp>
      <p:sp>
        <p:nvSpPr>
          <p:cNvPr id="13" name="Google Shape;118;p2">
            <a:extLst>
              <a:ext uri="{FF2B5EF4-FFF2-40B4-BE49-F238E27FC236}">
                <a16:creationId xmlns:a16="http://schemas.microsoft.com/office/drawing/2014/main" id="{F6DC9F19-CFF2-9C9D-CA3C-2466005F2A6F}"/>
              </a:ext>
            </a:extLst>
          </p:cNvPr>
          <p:cNvSpPr/>
          <p:nvPr/>
        </p:nvSpPr>
        <p:spPr>
          <a:xfrm>
            <a:off x="4465982" y="1298713"/>
            <a:ext cx="3551583" cy="5022575"/>
          </a:xfrm>
          <a:prstGeom prst="rect">
            <a:avLst/>
          </a:prstGeom>
          <a:solidFill>
            <a:srgbClr val="EDF6FB"/>
          </a:solidFill>
          <a:ln>
            <a:noFill/>
          </a:ln>
        </p:spPr>
        <p:txBody>
          <a:bodyPr spcFirstLastPara="1" wrap="square" lIns="182880" tIns="274320" rIns="182880" bIns="45700" anchor="t" anchorCtr="0">
            <a:noAutofit/>
          </a:bodyPr>
          <a:lstStyle/>
          <a:p>
            <a:pPr algn="ctr" rtl="0" fontAlgn="base">
              <a:spcBef>
                <a:spcPts val="0"/>
              </a:spcBef>
              <a:spcAft>
                <a:spcPts val="1000"/>
              </a:spcAft>
            </a:pPr>
            <a:r>
              <a:rPr lang="en-US" sz="2000" b="1" i="0" u="none" strike="noStrike" dirty="0">
                <a:solidFill>
                  <a:schemeClr val="tx2"/>
                </a:solidFill>
                <a:effectLst/>
                <a:latin typeface="Calibri" panose="020F0502020204030204" pitchFamily="34" charset="0"/>
                <a:cs typeface="Calibri" panose="020F0502020204030204" pitchFamily="34" charset="0"/>
              </a:rPr>
              <a:t>Academic/teaching</a:t>
            </a:r>
            <a:endParaRPr lang="en-US" sz="1400" b="0" i="0" u="none" strike="noStrike" dirty="0">
              <a:solidFill>
                <a:schemeClr val="tx2"/>
              </a:solidFill>
              <a:effectLst/>
              <a:latin typeface="Calibri" panose="020F0502020204030204" pitchFamily="34" charset="0"/>
              <a:cs typeface="Calibri" panose="020F0502020204030204" pitchFamily="34" charset="0"/>
            </a:endParaRPr>
          </a:p>
          <a:p>
            <a:pPr marL="285750" indent="-285750" rtl="0" fontAlgn="base">
              <a:spcBef>
                <a:spcPts val="0"/>
              </a:spcBef>
              <a:spcAft>
                <a:spcPts val="1000"/>
              </a:spcAft>
              <a:buFont typeface="Arial" panose="020B0604020202020204" pitchFamily="34" charset="0"/>
              <a:buChar char="•"/>
            </a:pPr>
            <a:r>
              <a:rPr lang="en-US" sz="1600" b="0" i="0" u="none" strike="noStrike" dirty="0">
                <a:solidFill>
                  <a:schemeClr val="tx2"/>
                </a:solidFill>
                <a:effectLst/>
                <a:latin typeface="Calibri" panose="020F0502020204030204" pitchFamily="34" charset="0"/>
                <a:cs typeface="Calibri" panose="020F0502020204030204" pitchFamily="34" charset="0"/>
              </a:rPr>
              <a:t>Journal club, monthly</a:t>
            </a:r>
          </a:p>
          <a:p>
            <a:pPr marL="285750" indent="-285750" rtl="0" fontAlgn="base">
              <a:spcBef>
                <a:spcPts val="0"/>
              </a:spcBef>
              <a:spcAft>
                <a:spcPts val="1000"/>
              </a:spcAft>
              <a:buFont typeface="Arial" panose="020B0604020202020204" pitchFamily="34" charset="0"/>
              <a:buChar char="•"/>
            </a:pPr>
            <a:r>
              <a:rPr lang="en-US" sz="1600" b="0" i="0" u="none" strike="noStrike" dirty="0">
                <a:solidFill>
                  <a:schemeClr val="tx2"/>
                </a:solidFill>
                <a:effectLst/>
                <a:latin typeface="Calibri" panose="020F0502020204030204" pitchFamily="34" charset="0"/>
                <a:cs typeface="Calibri" panose="020F0502020204030204" pitchFamily="34" charset="0"/>
              </a:rPr>
              <a:t>Student/resident bedside teaching which requires frequent literature + journal article review, daily in academic practice </a:t>
            </a:r>
          </a:p>
          <a:p>
            <a:pPr marL="285750" indent="-285750" rtl="0" fontAlgn="base">
              <a:spcBef>
                <a:spcPts val="0"/>
              </a:spcBef>
              <a:spcAft>
                <a:spcPts val="1000"/>
              </a:spcAft>
              <a:buFont typeface="Arial" panose="020B0604020202020204" pitchFamily="34" charset="0"/>
              <a:buChar char="•"/>
            </a:pPr>
            <a:r>
              <a:rPr lang="en-US" sz="1600" dirty="0">
                <a:solidFill>
                  <a:schemeClr val="tx2"/>
                </a:solidFill>
                <a:latin typeface="Calibri" panose="020F0502020204030204" pitchFamily="34" charset="0"/>
                <a:cs typeface="Calibri" panose="020F0502020204030204" pitchFamily="34" charset="0"/>
              </a:rPr>
              <a:t>Resident/med student supervision/oversight</a:t>
            </a:r>
          </a:p>
          <a:p>
            <a:pPr marL="285750" indent="-285750" rtl="0" fontAlgn="base">
              <a:spcBef>
                <a:spcPts val="0"/>
              </a:spcBef>
              <a:spcAft>
                <a:spcPts val="1000"/>
              </a:spcAft>
              <a:buFont typeface="Arial" panose="020B0604020202020204" pitchFamily="34" charset="0"/>
              <a:buChar char="•"/>
            </a:pPr>
            <a:r>
              <a:rPr lang="en-US" sz="1600" dirty="0">
                <a:solidFill>
                  <a:schemeClr val="tx2"/>
                </a:solidFill>
                <a:latin typeface="Calibri" panose="020F0502020204030204" pitchFamily="34" charset="0"/>
                <a:cs typeface="Calibri" panose="020F0502020204030204" pitchFamily="34" charset="0"/>
              </a:rPr>
              <a:t>Resident lectures, case review</a:t>
            </a:r>
          </a:p>
          <a:p>
            <a:pPr marL="285750" indent="-285750" fontAlgn="base">
              <a:spcBef>
                <a:spcPts val="0"/>
              </a:spcBef>
              <a:spcAft>
                <a:spcPts val="1000"/>
              </a:spcAft>
              <a:buFont typeface="Arial" panose="020B0604020202020204" pitchFamily="34" charset="0"/>
              <a:buChar char="•"/>
            </a:pPr>
            <a:r>
              <a:rPr lang="en-US" sz="1600" b="0" i="0" u="none" strike="noStrike" dirty="0">
                <a:solidFill>
                  <a:schemeClr val="tx2"/>
                </a:solidFill>
                <a:effectLst/>
                <a:latin typeface="Calibri" panose="020F0502020204030204" pitchFamily="34" charset="0"/>
                <a:cs typeface="Calibri" panose="020F0502020204030204" pitchFamily="34" charset="0"/>
              </a:rPr>
              <a:t>Midlevel (PA/NP) practice oversight including guideline revision and protocol rewrites</a:t>
            </a:r>
          </a:p>
          <a:p>
            <a:pPr marL="285750" indent="-285750" fontAlgn="base">
              <a:spcBef>
                <a:spcPts val="0"/>
              </a:spcBef>
              <a:spcAft>
                <a:spcPts val="1000"/>
              </a:spcAft>
              <a:buFont typeface="Arial" panose="020B0604020202020204" pitchFamily="34" charset="0"/>
              <a:buChar char="•"/>
            </a:pPr>
            <a:r>
              <a:rPr lang="en-US" sz="1600" b="0" i="0" u="none" strike="noStrike" dirty="0">
                <a:solidFill>
                  <a:schemeClr val="tx2"/>
                </a:solidFill>
                <a:effectLst/>
                <a:latin typeface="Calibri" panose="020F0502020204030204" pitchFamily="34" charset="0"/>
                <a:cs typeface="Calibri" panose="020F0502020204030204" pitchFamily="34" charset="0"/>
              </a:rPr>
              <a:t>Community engagement (i.e., teaching on medical topics)</a:t>
            </a:r>
          </a:p>
          <a:p>
            <a:pPr marL="171450" marR="0" lvl="0" indent="-171450" algn="ctr" defTabSz="914400" rtl="0" eaLnBrk="1" fontAlgn="auto" latinLnBrk="0" hangingPunct="1">
              <a:lnSpc>
                <a:spcPct val="100000"/>
              </a:lnSpc>
              <a:spcBef>
                <a:spcPts val="0"/>
              </a:spcBef>
              <a:spcAft>
                <a:spcPts val="1000"/>
              </a:spcAft>
              <a:buClr>
                <a:srgbClr val="FFFFFF"/>
              </a:buClr>
              <a:buSzPts val="1800"/>
              <a:buFont typeface="Arial" panose="020B0604020202020204" pitchFamily="34" charset="0"/>
              <a:buChar char="•"/>
              <a:tabLst/>
              <a:defRPr/>
            </a:pPr>
            <a:endParaRPr kumimoji="0" sz="1200" b="0" i="0" u="none" strike="noStrike" kern="0" cap="none" spc="0" normalizeH="0" baseline="0" noProof="0" dirty="0">
              <a:ln>
                <a:noFill/>
              </a:ln>
              <a:solidFill>
                <a:srgbClr val="D8D8D8"/>
              </a:solidFill>
              <a:effectLst/>
              <a:uLnTx/>
              <a:uFillTx/>
              <a:latin typeface="Calibri" panose="020F0502020204030204" pitchFamily="34" charset="0"/>
              <a:ea typeface="Arial"/>
              <a:cs typeface="Calibri" panose="020F0502020204030204" pitchFamily="34" charset="0"/>
              <a:sym typeface="Arial"/>
            </a:endParaRPr>
          </a:p>
        </p:txBody>
      </p:sp>
      <p:sp>
        <p:nvSpPr>
          <p:cNvPr id="14" name="Google Shape;118;p2">
            <a:extLst>
              <a:ext uri="{FF2B5EF4-FFF2-40B4-BE49-F238E27FC236}">
                <a16:creationId xmlns:a16="http://schemas.microsoft.com/office/drawing/2014/main" id="{7DEC3028-71F7-35B0-FD82-8769D90B3395}"/>
              </a:ext>
            </a:extLst>
          </p:cNvPr>
          <p:cNvSpPr/>
          <p:nvPr/>
        </p:nvSpPr>
        <p:spPr>
          <a:xfrm>
            <a:off x="8203096" y="1298713"/>
            <a:ext cx="3715101" cy="5022575"/>
          </a:xfrm>
          <a:prstGeom prst="rect">
            <a:avLst/>
          </a:prstGeom>
          <a:solidFill>
            <a:srgbClr val="EDF6FB"/>
          </a:solidFill>
          <a:ln>
            <a:noFill/>
          </a:ln>
        </p:spPr>
        <p:txBody>
          <a:bodyPr spcFirstLastPara="1" wrap="square" lIns="182880" tIns="274320" rIns="182880" bIns="45700" anchor="t" anchorCtr="0">
            <a:noAutofit/>
          </a:bodyPr>
          <a:lstStyle/>
          <a:p>
            <a:pPr algn="ctr" rtl="0" fontAlgn="base">
              <a:spcBef>
                <a:spcPts val="0"/>
              </a:spcBef>
              <a:spcAft>
                <a:spcPts val="1000"/>
              </a:spcAft>
            </a:pPr>
            <a:r>
              <a:rPr lang="en-US" sz="2000" b="1" dirty="0">
                <a:solidFill>
                  <a:schemeClr val="tx2"/>
                </a:solidFill>
                <a:latin typeface="Calibri" panose="020F0502020204030204" pitchFamily="34" charset="0"/>
                <a:cs typeface="Calibri" panose="020F0502020204030204" pitchFamily="34" charset="0"/>
              </a:rPr>
              <a:t>Administrative/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Professionalism</a:t>
            </a:r>
            <a:endParaRPr lang="en-US" sz="1400" dirty="0">
              <a:solidFill>
                <a:schemeClr val="tx2"/>
              </a:solidFill>
              <a:latin typeface="Calibri" panose="020F0502020204030204" pitchFamily="34" charset="0"/>
              <a:cs typeface="Calibri" panose="020F0502020204030204" pitchFamily="34" charset="0"/>
            </a:endParaRPr>
          </a:p>
          <a:p>
            <a:pPr marL="171450" indent="-171450" rtl="0" fontAlgn="base">
              <a:spcBef>
                <a:spcPts val="0"/>
              </a:spcBef>
              <a:spcAft>
                <a:spcPts val="1000"/>
              </a:spcAft>
              <a:buFont typeface="Arial" panose="020B0604020202020204" pitchFamily="34" charset="0"/>
              <a:buChar char="•"/>
            </a:pPr>
            <a:r>
              <a:rPr lang="en-US" sz="1600" b="0" i="0" u="none" strike="noStrike" dirty="0">
                <a:solidFill>
                  <a:schemeClr val="tx2"/>
                </a:solidFill>
                <a:effectLst/>
                <a:latin typeface="Calibri" panose="020F0502020204030204" pitchFamily="34" charset="0"/>
                <a:cs typeface="Calibri" panose="020F0502020204030204" pitchFamily="34" charset="0"/>
              </a:rPr>
              <a:t>Medical executive committee, monthly </a:t>
            </a:r>
          </a:p>
          <a:p>
            <a:pPr marL="171450" indent="-171450" rtl="0" fontAlgn="base">
              <a:spcBef>
                <a:spcPts val="0"/>
              </a:spcBef>
              <a:spcAft>
                <a:spcPts val="1000"/>
              </a:spcAft>
              <a:buFont typeface="Arial" panose="020B0604020202020204" pitchFamily="34" charset="0"/>
              <a:buChar char="•"/>
            </a:pPr>
            <a:r>
              <a:rPr lang="en-US" sz="1600" b="0" i="0" u="none" strike="noStrike" dirty="0">
                <a:solidFill>
                  <a:schemeClr val="tx2"/>
                </a:solidFill>
                <a:effectLst/>
                <a:latin typeface="Calibri" panose="020F0502020204030204" pitchFamily="34" charset="0"/>
                <a:cs typeface="Calibri" panose="020F0502020204030204" pitchFamily="34" charset="0"/>
              </a:rPr>
              <a:t>Quality committee, monthly</a:t>
            </a:r>
            <a:endParaRPr lang="en-US" sz="1600" dirty="0">
              <a:solidFill>
                <a:schemeClr val="tx2"/>
              </a:solidFill>
              <a:latin typeface="Calibri" panose="020F0502020204030204" pitchFamily="34" charset="0"/>
              <a:cs typeface="Calibri" panose="020F0502020204030204" pitchFamily="34" charset="0"/>
            </a:endParaRPr>
          </a:p>
          <a:p>
            <a:pPr marL="171450" indent="-171450" rtl="0" fontAlgn="base">
              <a:spcBef>
                <a:spcPts val="0"/>
              </a:spcBef>
              <a:spcAft>
                <a:spcPts val="1000"/>
              </a:spcAft>
              <a:buFont typeface="Arial" panose="020B0604020202020204" pitchFamily="34" charset="0"/>
              <a:buChar char="•"/>
            </a:pPr>
            <a:r>
              <a:rPr lang="en-US" sz="1600" b="0" i="0" u="none" strike="noStrike" dirty="0">
                <a:solidFill>
                  <a:schemeClr val="tx2"/>
                </a:solidFill>
                <a:effectLst/>
                <a:latin typeface="Calibri" panose="020F0502020204030204" pitchFamily="34" charset="0"/>
                <a:cs typeface="Calibri" panose="020F0502020204030204" pitchFamily="34" charset="0"/>
              </a:rPr>
              <a:t>Peer review committee, monthly</a:t>
            </a:r>
          </a:p>
          <a:p>
            <a:pPr marL="171450" indent="-171450" rtl="0" fontAlgn="base">
              <a:spcBef>
                <a:spcPts val="0"/>
              </a:spcBef>
              <a:spcAft>
                <a:spcPts val="1000"/>
              </a:spcAft>
              <a:buFont typeface="Arial" panose="020B0604020202020204" pitchFamily="34" charset="0"/>
              <a:buChar char="•"/>
            </a:pPr>
            <a:r>
              <a:rPr lang="en-US" sz="1600" b="0" i="0" u="none" strike="noStrike" dirty="0">
                <a:solidFill>
                  <a:schemeClr val="tx2"/>
                </a:solidFill>
                <a:effectLst/>
                <a:latin typeface="Calibri" panose="020F0502020204030204" pitchFamily="34" charset="0"/>
                <a:cs typeface="Calibri" panose="020F0502020204030204" pitchFamily="34" charset="0"/>
              </a:rPr>
              <a:t>Medical staff meetings, quarterly</a:t>
            </a:r>
          </a:p>
          <a:p>
            <a:pPr marL="171450" indent="-171450" rtl="0" fontAlgn="base">
              <a:spcBef>
                <a:spcPts val="0"/>
              </a:spcBef>
              <a:spcAft>
                <a:spcPts val="1000"/>
              </a:spcAft>
              <a:buFont typeface="Arial" panose="020B0604020202020204" pitchFamily="34" charset="0"/>
              <a:buChar char="•"/>
            </a:pPr>
            <a:r>
              <a:rPr lang="en-US" sz="1600" b="0" i="0" u="none" strike="noStrike" dirty="0">
                <a:solidFill>
                  <a:schemeClr val="tx2"/>
                </a:solidFill>
                <a:effectLst/>
                <a:latin typeface="Calibri" panose="020F0502020204030204" pitchFamily="34" charset="0"/>
                <a:cs typeface="Calibri" panose="020F0502020204030204" pitchFamily="34" charset="0"/>
              </a:rPr>
              <a:t>Credentials/bylaw committee, monthly</a:t>
            </a:r>
          </a:p>
          <a:p>
            <a:pPr marL="171450" indent="-171450" rtl="0" fontAlgn="base">
              <a:spcBef>
                <a:spcPts val="0"/>
              </a:spcBef>
              <a:spcAft>
                <a:spcPts val="1000"/>
              </a:spcAft>
              <a:buFont typeface="Arial" panose="020B0604020202020204" pitchFamily="34" charset="0"/>
              <a:buChar char="•"/>
            </a:pPr>
            <a:r>
              <a:rPr lang="en-US" sz="1600" b="0" i="0" u="none" strike="noStrike" dirty="0">
                <a:solidFill>
                  <a:schemeClr val="tx2"/>
                </a:solidFill>
                <a:effectLst/>
                <a:latin typeface="Calibri" panose="020F0502020204030204" pitchFamily="34" charset="0"/>
                <a:cs typeface="Calibri" panose="020F0502020204030204" pitchFamily="34" charset="0"/>
              </a:rPr>
              <a:t>Monthly board meetings </a:t>
            </a:r>
            <a:r>
              <a:rPr lang="en-US" sz="1600" dirty="0">
                <a:solidFill>
                  <a:schemeClr val="tx2"/>
                </a:solidFill>
                <a:latin typeface="Calibri" panose="020F0502020204030204" pitchFamily="34" charset="0"/>
                <a:cs typeface="Calibri" panose="020F0502020204030204" pitchFamily="34" charset="0"/>
              </a:rPr>
              <a:t>related to </a:t>
            </a:r>
            <a:r>
              <a:rPr lang="en-US" sz="1600" b="0" i="0" u="none" strike="noStrike" dirty="0">
                <a:solidFill>
                  <a:schemeClr val="tx2"/>
                </a:solidFill>
                <a:effectLst/>
                <a:latin typeface="Calibri" panose="020F0502020204030204" pitchFamily="34" charset="0"/>
                <a:cs typeface="Calibri" panose="020F0502020204030204" pitchFamily="34" charset="0"/>
              </a:rPr>
              <a:t>practice issues, clinical and non-clinical </a:t>
            </a:r>
          </a:p>
          <a:p>
            <a:pPr marL="171450" marR="0" lvl="0" indent="-171450" algn="ctr" defTabSz="914400" rtl="0" eaLnBrk="1" fontAlgn="auto" latinLnBrk="0" hangingPunct="1">
              <a:lnSpc>
                <a:spcPct val="100000"/>
              </a:lnSpc>
              <a:spcBef>
                <a:spcPts val="0"/>
              </a:spcBef>
              <a:spcAft>
                <a:spcPts val="1000"/>
              </a:spcAft>
              <a:buClr>
                <a:srgbClr val="FFFFFF"/>
              </a:buClr>
              <a:buSzPts val="1800"/>
              <a:buFont typeface="Arial" panose="020B0604020202020204" pitchFamily="34" charset="0"/>
              <a:buChar char="•"/>
              <a:tabLst/>
              <a:defRPr/>
            </a:pPr>
            <a:endParaRPr kumimoji="0" sz="1200" b="0" i="0" u="none" strike="noStrike" kern="0" cap="none" spc="0" normalizeH="0" baseline="0" noProof="0" dirty="0">
              <a:ln>
                <a:noFill/>
              </a:ln>
              <a:solidFill>
                <a:srgbClr val="D8D8D8"/>
              </a:solidFill>
              <a:effectLst/>
              <a:uLnTx/>
              <a:uFillTx/>
              <a:latin typeface="Calibri" panose="020F0502020204030204" pitchFamily="34" charset="0"/>
              <a:ea typeface="Arial"/>
              <a:cs typeface="Calibri" panose="020F0502020204030204" pitchFamily="34" charset="0"/>
              <a:sym typeface="Arial"/>
            </a:endParaRPr>
          </a:p>
        </p:txBody>
      </p:sp>
      <p:pic>
        <p:nvPicPr>
          <p:cNvPr id="5" name="Google Shape;187;p9">
            <a:extLst>
              <a:ext uri="{FF2B5EF4-FFF2-40B4-BE49-F238E27FC236}">
                <a16:creationId xmlns:a16="http://schemas.microsoft.com/office/drawing/2014/main" id="{F12DF82F-3F88-9C89-DADF-84F384AACF96}"/>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6" name="Rectangle 5">
            <a:extLst>
              <a:ext uri="{FF2B5EF4-FFF2-40B4-BE49-F238E27FC236}">
                <a16:creationId xmlns:a16="http://schemas.microsoft.com/office/drawing/2014/main" id="{AB017EBE-289C-97BB-5135-338492F995A0}"/>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Google Shape;187;p9">
            <a:extLst>
              <a:ext uri="{FF2B5EF4-FFF2-40B4-BE49-F238E27FC236}">
                <a16:creationId xmlns:a16="http://schemas.microsoft.com/office/drawing/2014/main" id="{B001A166-16F9-F6BF-B868-06644ACFE6C4}"/>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8" name="Rectangle 7">
            <a:extLst>
              <a:ext uri="{FF2B5EF4-FFF2-40B4-BE49-F238E27FC236}">
                <a16:creationId xmlns:a16="http://schemas.microsoft.com/office/drawing/2014/main" id="{CFE71054-75D8-23B9-978B-E9D27A7475C2}"/>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Title 1">
            <a:extLst>
              <a:ext uri="{FF2B5EF4-FFF2-40B4-BE49-F238E27FC236}">
                <a16:creationId xmlns:a16="http://schemas.microsoft.com/office/drawing/2014/main" id="{158996B3-0BB8-C1A0-EF0C-59A29F977470}"/>
              </a:ext>
            </a:extLst>
          </p:cNvPr>
          <p:cNvSpPr txBox="1">
            <a:spLocks/>
          </p:cNvSpPr>
          <p:nvPr/>
        </p:nvSpPr>
        <p:spPr>
          <a:xfrm>
            <a:off x="578641" y="322059"/>
            <a:ext cx="10302238" cy="5913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b="1" dirty="0">
                <a:solidFill>
                  <a:schemeClr val="tx2"/>
                </a:solidFill>
                <a:latin typeface="Arial" panose="020B0604020202020204" pitchFamily="34" charset="0"/>
                <a:cs typeface="Arial" panose="020B0604020202020204" pitchFamily="34" charset="0"/>
              </a:rPr>
              <a:t>Typical Physician Quality Measures </a:t>
            </a:r>
            <a:br>
              <a:rPr lang="en-US" sz="3200" b="1" dirty="0">
                <a:solidFill>
                  <a:schemeClr val="tx2"/>
                </a:solidFill>
                <a:latin typeface="Arial" panose="020B0604020202020204" pitchFamily="34" charset="0"/>
                <a:cs typeface="Arial" panose="020B0604020202020204" pitchFamily="34" charset="0"/>
              </a:rPr>
            </a:br>
            <a:r>
              <a:rPr lang="en-US" sz="2800" dirty="0">
                <a:solidFill>
                  <a:schemeClr val="tx2"/>
                </a:solidFill>
                <a:latin typeface="Arial" panose="020B0604020202020204" pitchFamily="34" charset="0"/>
                <a:cs typeface="Arial" panose="020B0604020202020204" pitchFamily="34" charset="0"/>
              </a:rPr>
              <a:t> </a:t>
            </a:r>
            <a:endParaRPr lang="en-US" sz="32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18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18;p2">
            <a:extLst>
              <a:ext uri="{FF2B5EF4-FFF2-40B4-BE49-F238E27FC236}">
                <a16:creationId xmlns:a16="http://schemas.microsoft.com/office/drawing/2014/main" id="{54FE4505-CC2D-9C05-8B0E-0D7EB634C113}"/>
              </a:ext>
            </a:extLst>
          </p:cNvPr>
          <p:cNvSpPr/>
          <p:nvPr/>
        </p:nvSpPr>
        <p:spPr>
          <a:xfrm>
            <a:off x="577573" y="1126435"/>
            <a:ext cx="5442228" cy="5459895"/>
          </a:xfrm>
          <a:prstGeom prst="rect">
            <a:avLst/>
          </a:prstGeom>
          <a:solidFill>
            <a:srgbClr val="EDF6FB"/>
          </a:solidFill>
          <a:ln>
            <a:noFill/>
          </a:ln>
        </p:spPr>
        <p:txBody>
          <a:bodyPr spcFirstLastPara="1" wrap="square" lIns="274320" tIns="365760" rIns="182880" bIns="45700" anchor="t" anchorCtr="0">
            <a:noAutofit/>
          </a:bodyPr>
          <a:lstStyle/>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Child abuse identification and reporting</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Infection control and barrier reporting</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Opioid/controlled substance training (prescribing, abuse recognition, treatment)</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Cultural competency, implicit bias, diversity training, and/or social determinants of health training</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State law exam</a:t>
            </a:r>
            <a:endParaRPr lang="en-US" dirty="0">
              <a:solidFill>
                <a:schemeClr val="tx2"/>
              </a:solidFill>
              <a:latin typeface="Calibri" panose="020F0502020204030204" pitchFamily="34" charset="0"/>
              <a:cs typeface="Calibri" panose="020F0502020204030204" pitchFamily="34" charset="0"/>
            </a:endParaRP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Pain control, general and geriatric populations</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Risk management</a:t>
            </a:r>
          </a:p>
          <a:p>
            <a:pPr marL="285750" indent="-285750">
              <a:spcAft>
                <a:spcPts val="1000"/>
              </a:spcAft>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Sedation training</a:t>
            </a:r>
          </a:p>
        </p:txBody>
      </p:sp>
      <p:sp>
        <p:nvSpPr>
          <p:cNvPr id="11" name="Google Shape;118;p2">
            <a:extLst>
              <a:ext uri="{FF2B5EF4-FFF2-40B4-BE49-F238E27FC236}">
                <a16:creationId xmlns:a16="http://schemas.microsoft.com/office/drawing/2014/main" id="{F041AF6B-788E-5A3C-7E18-09ACFD645CA8}"/>
              </a:ext>
            </a:extLst>
          </p:cNvPr>
          <p:cNvSpPr/>
          <p:nvPr/>
        </p:nvSpPr>
        <p:spPr>
          <a:xfrm>
            <a:off x="6222999" y="1126435"/>
            <a:ext cx="5442228" cy="5459895"/>
          </a:xfrm>
          <a:prstGeom prst="rect">
            <a:avLst/>
          </a:prstGeom>
          <a:solidFill>
            <a:srgbClr val="EDF6FB"/>
          </a:solidFill>
          <a:ln>
            <a:noFill/>
          </a:ln>
        </p:spPr>
        <p:txBody>
          <a:bodyPr spcFirstLastPara="1" wrap="square" lIns="274320" tIns="365760" rIns="182880" bIns="45700" anchor="t" anchorCtr="0">
            <a:noAutofit/>
          </a:bodyPr>
          <a:lstStyle/>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Sexual assault and domestic violence</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LBGTQ cultural competency</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HIV/AIDS training</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Sexual misconduct and boundaries training, sexual harassment training</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End of life care training</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Medical ethics</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Suicide detection, prevention, intervention</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Bioterrorism/WMD training</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Safe and appropriate injection training</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Human trafficking prevention</a:t>
            </a:r>
            <a:endParaRPr lang="en-US" dirty="0">
              <a:solidFill>
                <a:schemeClr val="tx2"/>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dirty="0">
              <a:ln>
                <a:noFill/>
              </a:ln>
              <a:solidFill>
                <a:srgbClr val="D8D8D8"/>
              </a:solidFill>
              <a:effectLst/>
              <a:uLnTx/>
              <a:uFillTx/>
              <a:latin typeface="Arial"/>
              <a:ea typeface="Arial"/>
              <a:cs typeface="Arial"/>
              <a:sym typeface="Arial"/>
            </a:endParaRPr>
          </a:p>
        </p:txBody>
      </p:sp>
      <p:pic>
        <p:nvPicPr>
          <p:cNvPr id="5" name="Google Shape;187;p9">
            <a:extLst>
              <a:ext uri="{FF2B5EF4-FFF2-40B4-BE49-F238E27FC236}">
                <a16:creationId xmlns:a16="http://schemas.microsoft.com/office/drawing/2014/main" id="{B498374D-9D03-763E-A852-022C46BE9A4B}"/>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6" name="Rectangle 5">
            <a:extLst>
              <a:ext uri="{FF2B5EF4-FFF2-40B4-BE49-F238E27FC236}">
                <a16:creationId xmlns:a16="http://schemas.microsoft.com/office/drawing/2014/main" id="{EB356713-06C7-050F-F705-293287B16E27}"/>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itle 1">
            <a:extLst>
              <a:ext uri="{FF2B5EF4-FFF2-40B4-BE49-F238E27FC236}">
                <a16:creationId xmlns:a16="http://schemas.microsoft.com/office/drawing/2014/main" id="{213436A7-32DB-2DFC-8AB9-63C533DBC8B6}"/>
              </a:ext>
            </a:extLst>
          </p:cNvPr>
          <p:cNvSpPr txBox="1">
            <a:spLocks/>
          </p:cNvSpPr>
          <p:nvPr/>
        </p:nvSpPr>
        <p:spPr>
          <a:xfrm>
            <a:off x="577573" y="433185"/>
            <a:ext cx="9512358" cy="5913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b="1" dirty="0">
                <a:solidFill>
                  <a:schemeClr val="tx2"/>
                </a:solidFill>
                <a:latin typeface="Arial" panose="020B0604020202020204" pitchFamily="34" charset="0"/>
                <a:cs typeface="Arial" panose="020B0604020202020204" pitchFamily="34" charset="0"/>
              </a:rPr>
              <a:t>Additional Quality Measures: State Mandated </a:t>
            </a:r>
          </a:p>
        </p:txBody>
      </p:sp>
    </p:spTree>
    <p:extLst>
      <p:ext uri="{BB962C8B-B14F-4D97-AF65-F5344CB8AC3E}">
        <p14:creationId xmlns:p14="http://schemas.microsoft.com/office/powerpoint/2010/main" val="435482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33D3F-FA00-BB49-A1FC-52E23B1F8B58}"/>
              </a:ext>
            </a:extLst>
          </p:cNvPr>
          <p:cNvSpPr/>
          <p:nvPr/>
        </p:nvSpPr>
        <p:spPr>
          <a:xfrm>
            <a:off x="710992" y="1413164"/>
            <a:ext cx="5204899" cy="2015836"/>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Arial" panose="020B0604020202020204" pitchFamily="34" charset="0"/>
                <a:cs typeface="Arial" panose="020B0604020202020204" pitchFamily="34" charset="0"/>
              </a:rPr>
              <a:t>Burnout/physician shortage</a:t>
            </a:r>
          </a:p>
          <a:p>
            <a:pPr algn="ctr"/>
            <a:r>
              <a:rPr lang="en-US"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serious and growing, </a:t>
            </a:r>
            <a:r>
              <a:rPr lang="en-US" dirty="0">
                <a:solidFill>
                  <a:schemeClr val="tx2"/>
                </a:solidFill>
                <a:latin typeface="Arial" panose="020B0604020202020204" pitchFamily="34" charset="0"/>
                <a:cs typeface="Arial" panose="020B0604020202020204" pitchFamily="34" charset="0"/>
              </a:rPr>
              <a:t>up to </a:t>
            </a:r>
            <a:br>
              <a:rPr lang="en-US" dirty="0">
                <a:solidFill>
                  <a:schemeClr val="tx2"/>
                </a:solidFill>
                <a:latin typeface="Arial" panose="020B0604020202020204" pitchFamily="34" charset="0"/>
                <a:cs typeface="Arial" panose="020B0604020202020204" pitchFamily="34" charset="0"/>
              </a:rPr>
            </a:br>
            <a:r>
              <a:rPr lang="en-US" sz="3200" dirty="0">
                <a:solidFill>
                  <a:schemeClr val="tx2"/>
                </a:solidFill>
                <a:latin typeface="Arial" panose="020B0604020202020204" pitchFamily="34" charset="0"/>
                <a:cs typeface="Arial" panose="020B0604020202020204" pitchFamily="34" charset="0"/>
              </a:rPr>
              <a:t>25% Leaving Practice </a:t>
            </a: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within 5 years, nationwide </a:t>
            </a:r>
            <a:br>
              <a:rPr lang="en-US" dirty="0">
                <a:solidFill>
                  <a:schemeClr val="tx2"/>
                </a:solidFill>
                <a:latin typeface="Arial" panose="020B0604020202020204" pitchFamily="34" charset="0"/>
                <a:cs typeface="Arial" panose="020B0604020202020204" pitchFamily="34" charset="0"/>
              </a:rPr>
            </a:br>
            <a:endParaRPr lang="en-US" dirty="0">
              <a:solidFill>
                <a:schemeClr val="tx2"/>
              </a:solidFill>
              <a:latin typeface="Arial" panose="020B0604020202020204" pitchFamily="34" charset="0"/>
              <a:cs typeface="Arial" panose="020B0604020202020204" pitchFamily="34" charset="0"/>
            </a:endParaRPr>
          </a:p>
          <a:p>
            <a:pPr algn="ctr"/>
            <a:r>
              <a:rPr lang="en-US" sz="1400" dirty="0">
                <a:solidFill>
                  <a:schemeClr val="tx2"/>
                </a:solidFill>
                <a:latin typeface="Arial" panose="020B0604020202020204" pitchFamily="34" charset="0"/>
                <a:cs typeface="Arial" panose="020B0604020202020204" pitchFamily="34" charset="0"/>
              </a:rPr>
              <a:t>(Missouri Medicine, 2018)</a:t>
            </a:r>
          </a:p>
        </p:txBody>
      </p:sp>
      <p:sp>
        <p:nvSpPr>
          <p:cNvPr id="10" name="Rectangle 9">
            <a:extLst>
              <a:ext uri="{FF2B5EF4-FFF2-40B4-BE49-F238E27FC236}">
                <a16:creationId xmlns:a16="http://schemas.microsoft.com/office/drawing/2014/main" id="{05D33186-8DC2-AB49-9234-050E0485BFF3}"/>
              </a:ext>
            </a:extLst>
          </p:cNvPr>
          <p:cNvSpPr/>
          <p:nvPr/>
        </p:nvSpPr>
        <p:spPr>
          <a:xfrm>
            <a:off x="6128120" y="1413164"/>
            <a:ext cx="5204899" cy="2015836"/>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Arial" panose="020B0604020202020204" pitchFamily="34" charset="0"/>
                <a:cs typeface="Arial" panose="020B0604020202020204" pitchFamily="34" charset="0"/>
              </a:rPr>
              <a:t>“Physician Side Gigs,” Facebook group of </a:t>
            </a:r>
            <a:br>
              <a:rPr lang="en-US" dirty="0">
                <a:solidFill>
                  <a:schemeClr val="tx2"/>
                </a:solidFill>
                <a:latin typeface="Arial" panose="020B0604020202020204" pitchFamily="34" charset="0"/>
                <a:cs typeface="Arial" panose="020B0604020202020204" pitchFamily="34" charset="0"/>
              </a:rPr>
            </a:br>
            <a:r>
              <a:rPr lang="en-US" sz="3600" dirty="0">
                <a:solidFill>
                  <a:schemeClr val="tx2"/>
                </a:solidFill>
                <a:latin typeface="Arial" panose="020B0604020202020204" pitchFamily="34" charset="0"/>
                <a:cs typeface="Arial" panose="020B0604020202020204" pitchFamily="34" charset="0"/>
              </a:rPr>
              <a:t>170,000+</a:t>
            </a: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looking to build a career </a:t>
            </a:r>
            <a:br>
              <a:rPr lang="en-US" dirty="0">
                <a:solidFill>
                  <a:schemeClr val="tx2"/>
                </a:solidFill>
                <a:latin typeface="Arial" panose="020B0604020202020204" pitchFamily="34" charset="0"/>
                <a:cs typeface="Arial" panose="020B0604020202020204" pitchFamily="34" charset="0"/>
              </a:rPr>
            </a:br>
            <a:r>
              <a:rPr lang="en-US" b="1" dirty="0">
                <a:solidFill>
                  <a:schemeClr val="tx2"/>
                </a:solidFill>
                <a:latin typeface="Arial" panose="020B0604020202020204" pitchFamily="34" charset="0"/>
                <a:cs typeface="Arial" panose="020B0604020202020204" pitchFamily="34" charset="0"/>
              </a:rPr>
              <a:t>outside of medicine</a:t>
            </a:r>
          </a:p>
        </p:txBody>
      </p:sp>
      <p:sp>
        <p:nvSpPr>
          <p:cNvPr id="11" name="Rectangle 10">
            <a:extLst>
              <a:ext uri="{FF2B5EF4-FFF2-40B4-BE49-F238E27FC236}">
                <a16:creationId xmlns:a16="http://schemas.microsoft.com/office/drawing/2014/main" id="{2F15DB32-9B6E-994C-933A-6356897BE78F}"/>
              </a:ext>
            </a:extLst>
          </p:cNvPr>
          <p:cNvSpPr/>
          <p:nvPr/>
        </p:nvSpPr>
        <p:spPr>
          <a:xfrm>
            <a:off x="3313441" y="3788527"/>
            <a:ext cx="5204899" cy="2015836"/>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Arial" panose="020B0604020202020204" pitchFamily="34" charset="0"/>
                <a:cs typeface="Arial" panose="020B0604020202020204" pitchFamily="34" charset="0"/>
              </a:rPr>
              <a:t>Physician shortage growing to </a:t>
            </a:r>
            <a:br>
              <a:rPr lang="en-US" dirty="0">
                <a:solidFill>
                  <a:schemeClr val="tx2"/>
                </a:solidFill>
                <a:latin typeface="Arial" panose="020B0604020202020204" pitchFamily="34" charset="0"/>
                <a:cs typeface="Arial" panose="020B0604020202020204" pitchFamily="34" charset="0"/>
              </a:rPr>
            </a:br>
            <a:r>
              <a:rPr lang="en-US" sz="4000" dirty="0">
                <a:solidFill>
                  <a:schemeClr val="tx2"/>
                </a:solidFill>
                <a:latin typeface="Arial" panose="020B0604020202020204" pitchFamily="34" charset="0"/>
                <a:cs typeface="Arial" panose="020B0604020202020204" pitchFamily="34" charset="0"/>
              </a:rPr>
              <a:t>124,000+ by 2034 </a:t>
            </a:r>
            <a:br>
              <a:rPr lang="en-US" dirty="0">
                <a:solidFill>
                  <a:schemeClr val="tx2"/>
                </a:solidFill>
                <a:latin typeface="Arial" panose="020B0604020202020204" pitchFamily="34" charset="0"/>
                <a:cs typeface="Arial" panose="020B0604020202020204" pitchFamily="34" charset="0"/>
              </a:rPr>
            </a:br>
            <a:endParaRPr lang="en-US" dirty="0">
              <a:solidFill>
                <a:schemeClr val="tx2"/>
              </a:solidFill>
              <a:latin typeface="Arial" panose="020B0604020202020204" pitchFamily="34" charset="0"/>
              <a:cs typeface="Arial" panose="020B0604020202020204" pitchFamily="34" charset="0"/>
            </a:endParaRPr>
          </a:p>
          <a:p>
            <a:pPr algn="ctr"/>
            <a:r>
              <a:rPr lang="en-US" sz="1400" dirty="0">
                <a:solidFill>
                  <a:schemeClr val="tx2"/>
                </a:solidFill>
                <a:latin typeface="Arial" panose="020B0604020202020204" pitchFamily="34" charset="0"/>
                <a:cs typeface="Arial" panose="020B0604020202020204" pitchFamily="34" charset="0"/>
              </a:rPr>
              <a:t>(AAMC, June 2021)</a:t>
            </a:r>
          </a:p>
        </p:txBody>
      </p:sp>
      <p:pic>
        <p:nvPicPr>
          <p:cNvPr id="4" name="Google Shape;187;p9">
            <a:extLst>
              <a:ext uri="{FF2B5EF4-FFF2-40B4-BE49-F238E27FC236}">
                <a16:creationId xmlns:a16="http://schemas.microsoft.com/office/drawing/2014/main" id="{3DA8D901-09D0-6845-8FEC-57C4184BA2DA}"/>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5" name="Rectangle 4">
            <a:extLst>
              <a:ext uri="{FF2B5EF4-FFF2-40B4-BE49-F238E27FC236}">
                <a16:creationId xmlns:a16="http://schemas.microsoft.com/office/drawing/2014/main" id="{9F3B9B06-7E16-B14A-9761-2CC1CA96810E}"/>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CB50735-3349-F941-AFA5-ABF6F3138664}"/>
              </a:ext>
            </a:extLst>
          </p:cNvPr>
          <p:cNvSpPr txBox="1">
            <a:spLocks/>
          </p:cNvSpPr>
          <p:nvPr/>
        </p:nvSpPr>
        <p:spPr>
          <a:xfrm>
            <a:off x="710992" y="338659"/>
            <a:ext cx="10515600" cy="8702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tx2"/>
                </a:solidFill>
                <a:latin typeface="Arial" panose="020B0604020202020204" pitchFamily="34" charset="0"/>
                <a:cs typeface="Arial" panose="020B0604020202020204" pitchFamily="34" charset="0"/>
              </a:rPr>
              <a:t>Growing Physician Shortage:</a:t>
            </a:r>
          </a:p>
        </p:txBody>
      </p:sp>
    </p:spTree>
    <p:extLst>
      <p:ext uri="{BB962C8B-B14F-4D97-AF65-F5344CB8AC3E}">
        <p14:creationId xmlns:p14="http://schemas.microsoft.com/office/powerpoint/2010/main" val="10116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D13653-2E62-364B-996D-B118CCC9D27F}"/>
              </a:ext>
            </a:extLst>
          </p:cNvPr>
          <p:cNvSpPr txBox="1"/>
          <p:nvPr/>
        </p:nvSpPr>
        <p:spPr>
          <a:xfrm>
            <a:off x="330594" y="387915"/>
            <a:ext cx="73176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4546A"/>
                </a:solidFill>
                <a:effectLst/>
                <a:uLnTx/>
                <a:uFillTx/>
                <a:latin typeface="Arial"/>
                <a:ea typeface="+mn-ea"/>
                <a:cs typeface="Arial"/>
                <a:sym typeface="Arial"/>
              </a:rPr>
              <a:t>NBPAS Benefits Physicians</a:t>
            </a:r>
          </a:p>
        </p:txBody>
      </p:sp>
      <p:sp>
        <p:nvSpPr>
          <p:cNvPr id="3" name="Content Placeholder 2">
            <a:extLst>
              <a:ext uri="{FF2B5EF4-FFF2-40B4-BE49-F238E27FC236}">
                <a16:creationId xmlns:a16="http://schemas.microsoft.com/office/drawing/2014/main" id="{301E91D2-2A49-1B4B-84D7-CCC65D2B4FB0}"/>
              </a:ext>
            </a:extLst>
          </p:cNvPr>
          <p:cNvSpPr>
            <a:spLocks noGrp="1"/>
          </p:cNvSpPr>
          <p:nvPr>
            <p:ph idx="1"/>
          </p:nvPr>
        </p:nvSpPr>
        <p:spPr>
          <a:xfrm>
            <a:off x="185979" y="1253331"/>
            <a:ext cx="9097505" cy="5308834"/>
          </a:xfrm>
        </p:spPr>
        <p:txBody>
          <a:bodyPr>
            <a:normAutofit/>
          </a:bodyPr>
          <a:lstStyle/>
          <a:p>
            <a:pPr>
              <a:lnSpc>
                <a:spcPct val="120000"/>
              </a:lnSpc>
              <a:spcAft>
                <a:spcPts val="1200"/>
              </a:spcAft>
            </a:pPr>
            <a:r>
              <a:rPr lang="en-US" dirty="0">
                <a:solidFill>
                  <a:schemeClr val="tx2"/>
                </a:solidFill>
                <a:latin typeface="Arial" panose="020B0604020202020204" pitchFamily="34" charset="0"/>
                <a:cs typeface="Arial" panose="020B0604020202020204" pitchFamily="34" charset="0"/>
              </a:rPr>
              <a:t>Provides rigorous, </a:t>
            </a:r>
            <a:r>
              <a:rPr lang="en-US" b="1" dirty="0">
                <a:solidFill>
                  <a:schemeClr val="tx2"/>
                </a:solidFill>
                <a:latin typeface="Arial" panose="020B0604020202020204" pitchFamily="34" charset="0"/>
                <a:cs typeface="Arial" panose="020B0604020202020204" pitchFamily="34" charset="0"/>
              </a:rPr>
              <a:t>specialty-specific</a:t>
            </a:r>
            <a:r>
              <a:rPr lang="en-US" dirty="0">
                <a:solidFill>
                  <a:schemeClr val="tx2"/>
                </a:solidFill>
                <a:latin typeface="Arial" panose="020B0604020202020204" pitchFamily="34" charset="0"/>
                <a:cs typeface="Arial" panose="020B0604020202020204" pitchFamily="34" charset="0"/>
              </a:rPr>
              <a:t> lifelong learning</a:t>
            </a:r>
          </a:p>
          <a:p>
            <a:pPr>
              <a:lnSpc>
                <a:spcPct val="120000"/>
              </a:lnSpc>
              <a:spcAft>
                <a:spcPts val="1200"/>
              </a:spcAft>
            </a:pPr>
            <a:r>
              <a:rPr lang="en-US" dirty="0">
                <a:solidFill>
                  <a:schemeClr val="tx2"/>
                </a:solidFill>
                <a:latin typeface="Arial" panose="020B0604020202020204" pitchFamily="34" charset="0"/>
                <a:cs typeface="Arial" panose="020B0604020202020204" pitchFamily="34" charset="0"/>
              </a:rPr>
              <a:t>Requirements are </a:t>
            </a:r>
            <a:r>
              <a:rPr lang="en-US" b="1" dirty="0">
                <a:solidFill>
                  <a:schemeClr val="tx2"/>
                </a:solidFill>
                <a:latin typeface="Arial" panose="020B0604020202020204" pitchFamily="34" charset="0"/>
                <a:cs typeface="Arial" panose="020B0604020202020204" pitchFamily="34" charset="0"/>
              </a:rPr>
              <a:t>relevant</a:t>
            </a:r>
            <a:r>
              <a:rPr lang="en-US" dirty="0">
                <a:solidFill>
                  <a:schemeClr val="tx2"/>
                </a:solidFill>
                <a:latin typeface="Arial" panose="020B0604020202020204" pitchFamily="34" charset="0"/>
                <a:cs typeface="Arial" panose="020B0604020202020204" pitchFamily="34" charset="0"/>
              </a:rPr>
              <a:t> to patient care</a:t>
            </a:r>
          </a:p>
          <a:p>
            <a:pPr>
              <a:lnSpc>
                <a:spcPct val="120000"/>
              </a:lnSpc>
              <a:spcAft>
                <a:spcPts val="1200"/>
              </a:spcAft>
            </a:pPr>
            <a:r>
              <a:rPr lang="en-US" dirty="0">
                <a:solidFill>
                  <a:schemeClr val="tx2"/>
                </a:solidFill>
                <a:latin typeface="Arial" panose="020B0604020202020204" pitchFamily="34" charset="0"/>
                <a:cs typeface="Arial" panose="020B0604020202020204" pitchFamily="34" charset="0"/>
              </a:rPr>
              <a:t>Provides physicians</a:t>
            </a:r>
            <a:r>
              <a:rPr lang="en-US" b="1" dirty="0">
                <a:solidFill>
                  <a:schemeClr val="tx2"/>
                </a:solidFill>
                <a:latin typeface="Arial" panose="020B0604020202020204" pitchFamily="34" charset="0"/>
                <a:cs typeface="Arial" panose="020B0604020202020204" pitchFamily="34" charset="0"/>
              </a:rPr>
              <a:t> control </a:t>
            </a:r>
            <a:r>
              <a:rPr lang="en-US" dirty="0">
                <a:solidFill>
                  <a:schemeClr val="tx2"/>
                </a:solidFill>
                <a:latin typeface="Arial" panose="020B0604020202020204" pitchFamily="34" charset="0"/>
                <a:cs typeface="Arial" panose="020B0604020202020204" pitchFamily="34" charset="0"/>
              </a:rPr>
              <a:t>over their learning needs</a:t>
            </a:r>
          </a:p>
          <a:p>
            <a:pPr>
              <a:lnSpc>
                <a:spcPct val="120000"/>
              </a:lnSpc>
              <a:spcAft>
                <a:spcPts val="1200"/>
              </a:spcAft>
            </a:pPr>
            <a:r>
              <a:rPr lang="en-US" dirty="0">
                <a:solidFill>
                  <a:schemeClr val="tx2"/>
                </a:solidFill>
                <a:latin typeface="Arial" panose="020B0604020202020204" pitchFamily="34" charset="0"/>
                <a:cs typeface="Arial" panose="020B0604020202020204" pitchFamily="34" charset="0"/>
              </a:rPr>
              <a:t>Streamlined criteria and process to </a:t>
            </a:r>
            <a:r>
              <a:rPr lang="en-US" b="1" dirty="0">
                <a:solidFill>
                  <a:schemeClr val="tx2"/>
                </a:solidFill>
                <a:latin typeface="Arial" panose="020B0604020202020204" pitchFamily="34" charset="0"/>
                <a:cs typeface="Arial" panose="020B0604020202020204" pitchFamily="34" charset="0"/>
              </a:rPr>
              <a:t>reduce burnout</a:t>
            </a:r>
          </a:p>
          <a:p>
            <a:pPr>
              <a:lnSpc>
                <a:spcPct val="120000"/>
              </a:lnSpc>
              <a:spcAft>
                <a:spcPts val="1200"/>
              </a:spcAft>
            </a:pPr>
            <a:r>
              <a:rPr lang="en-US" b="1" dirty="0">
                <a:solidFill>
                  <a:schemeClr val="tx2"/>
                </a:solidFill>
                <a:latin typeface="Arial" panose="020B0604020202020204" pitchFamily="34" charset="0"/>
                <a:cs typeface="Arial" panose="020B0604020202020204" pitchFamily="34" charset="0"/>
              </a:rPr>
              <a:t>Increases time </a:t>
            </a:r>
            <a:r>
              <a:rPr lang="en-US" dirty="0">
                <a:solidFill>
                  <a:schemeClr val="tx2"/>
                </a:solidFill>
                <a:latin typeface="Arial" panose="020B0604020202020204" pitchFamily="34" charset="0"/>
                <a:cs typeface="Arial" panose="020B0604020202020204" pitchFamily="34" charset="0"/>
              </a:rPr>
              <a:t>for patient care</a:t>
            </a:r>
          </a:p>
          <a:p>
            <a:pPr>
              <a:lnSpc>
                <a:spcPct val="120000"/>
              </a:lnSpc>
              <a:spcAft>
                <a:spcPts val="1200"/>
              </a:spcAft>
            </a:pPr>
            <a:endParaRPr lang="en-US" dirty="0">
              <a:solidFill>
                <a:schemeClr val="tx2"/>
              </a:solidFill>
              <a:latin typeface="Arial" panose="020B0604020202020204" pitchFamily="34" charset="0"/>
              <a:cs typeface="Arial" panose="020B0604020202020204" pitchFamily="34" charset="0"/>
            </a:endParaRPr>
          </a:p>
        </p:txBody>
      </p:sp>
      <p:pic>
        <p:nvPicPr>
          <p:cNvPr id="7" name="Google Shape;187;p9">
            <a:extLst>
              <a:ext uri="{FF2B5EF4-FFF2-40B4-BE49-F238E27FC236}">
                <a16:creationId xmlns:a16="http://schemas.microsoft.com/office/drawing/2014/main" id="{991F6C82-CEE3-7F44-9A91-4E5BF0AC17A7}"/>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8" name="Rectangle 7">
            <a:extLst>
              <a:ext uri="{FF2B5EF4-FFF2-40B4-BE49-F238E27FC236}">
                <a16:creationId xmlns:a16="http://schemas.microsoft.com/office/drawing/2014/main" id="{2B47FFAD-2421-A340-8A47-1AF317251247}"/>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Stethoscope on white background">
            <a:extLst>
              <a:ext uri="{FF2B5EF4-FFF2-40B4-BE49-F238E27FC236}">
                <a16:creationId xmlns:a16="http://schemas.microsoft.com/office/drawing/2014/main" id="{8A4D7D51-9690-4942-8BA3-7C02A1454585}"/>
              </a:ext>
            </a:extLst>
          </p:cNvPr>
          <p:cNvPicPr>
            <a:picLocks noChangeAspect="1"/>
          </p:cNvPicPr>
          <p:nvPr/>
        </p:nvPicPr>
        <p:blipFill rotWithShape="1">
          <a:blip r:embed="rId4"/>
          <a:srcRect l="23715" r="19512"/>
          <a:stretch/>
        </p:blipFill>
        <p:spPr>
          <a:xfrm>
            <a:off x="9515958" y="1"/>
            <a:ext cx="2676041" cy="6858000"/>
          </a:xfrm>
          <a:prstGeom prst="rect">
            <a:avLst/>
          </a:prstGeom>
        </p:spPr>
      </p:pic>
    </p:spTree>
    <p:extLst>
      <p:ext uri="{BB962C8B-B14F-4D97-AF65-F5344CB8AC3E}">
        <p14:creationId xmlns:p14="http://schemas.microsoft.com/office/powerpoint/2010/main" val="118259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07193B8-3E59-8837-7397-262CE565B760}"/>
              </a:ext>
            </a:extLst>
          </p:cNvPr>
          <p:cNvSpPr/>
          <p:nvPr/>
        </p:nvSpPr>
        <p:spPr>
          <a:xfrm>
            <a:off x="777119" y="3835021"/>
            <a:ext cx="3317210" cy="2838734"/>
          </a:xfrm>
          <a:prstGeom prst="rect">
            <a:avLst/>
          </a:prstGeom>
          <a:solidFill>
            <a:schemeClr val="bg1"/>
          </a:solid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solidFill>
                <a:latin typeface="Arial" panose="020B0604020202020204" pitchFamily="34" charset="0"/>
                <a:cs typeface="Arial" panose="020B0604020202020204" pitchFamily="34" charset="0"/>
              </a:rPr>
              <a:t>Requirements</a:t>
            </a:r>
            <a:endParaRPr lang="en-US" sz="1800" dirty="0">
              <a:solidFill>
                <a:schemeClr val="tx2"/>
              </a:solidFill>
              <a:latin typeface="Arial" panose="020B0604020202020204" pitchFamily="34" charset="0"/>
              <a:cs typeface="Arial" panose="020B0604020202020204" pitchFamily="34" charset="0"/>
            </a:endParaRPr>
          </a:p>
          <a:p>
            <a:pPr algn="ctr"/>
            <a:r>
              <a:rPr lang="en-US" dirty="0">
                <a:solidFill>
                  <a:schemeClr val="tx2"/>
                </a:solidFill>
                <a:latin typeface="Arial" panose="020B0604020202020204" pitchFamily="34" charset="0"/>
                <a:cs typeface="Arial" panose="020B0604020202020204" pitchFamily="34" charset="0"/>
              </a:rPr>
              <a:t>s</a:t>
            </a:r>
            <a:r>
              <a:rPr lang="en-US" sz="1800" dirty="0">
                <a:solidFill>
                  <a:schemeClr val="tx2"/>
                </a:solidFill>
                <a:latin typeface="Arial" panose="020B0604020202020204" pitchFamily="34" charset="0"/>
                <a:cs typeface="Arial" panose="020B0604020202020204" pitchFamily="34" charset="0"/>
              </a:rPr>
              <a:t>treamlined, less burdensome, specialty specific, designed to reduce physician burden and burnout</a:t>
            </a:r>
          </a:p>
          <a:p>
            <a:pPr algn="ctr"/>
            <a:endParaRPr lang="en-US" dirty="0">
              <a:solidFill>
                <a:schemeClr val="tx2"/>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1EF73F1-AF8D-4AEB-E98A-83AD56555556}"/>
              </a:ext>
            </a:extLst>
          </p:cNvPr>
          <p:cNvSpPr/>
          <p:nvPr/>
        </p:nvSpPr>
        <p:spPr>
          <a:xfrm>
            <a:off x="4307206" y="3835021"/>
            <a:ext cx="3577588" cy="2838734"/>
          </a:xfrm>
          <a:prstGeom prst="rect">
            <a:avLst/>
          </a:prstGeom>
          <a:solidFill>
            <a:schemeClr val="bg1"/>
          </a:solid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solidFill>
                <a:latin typeface="Arial" panose="020B0604020202020204" pitchFamily="34" charset="0"/>
                <a:cs typeface="Arial" panose="020B0604020202020204" pitchFamily="34" charset="0"/>
              </a:rPr>
              <a:t>Certifies 11,000+ physicians </a:t>
            </a:r>
          </a:p>
          <a:p>
            <a:pPr algn="ctr"/>
            <a:r>
              <a:rPr lang="en-US" dirty="0">
                <a:solidFill>
                  <a:schemeClr val="tx2"/>
                </a:solidFill>
                <a:latin typeface="Arial" panose="020B0604020202020204" pitchFamily="34" charset="0"/>
                <a:cs typeface="Arial" panose="020B0604020202020204" pitchFamily="34" charset="0"/>
              </a:rPr>
              <a:t>i</a:t>
            </a:r>
            <a:r>
              <a:rPr lang="en-US" sz="1800" dirty="0">
                <a:solidFill>
                  <a:schemeClr val="tx2"/>
                </a:solidFill>
                <a:latin typeface="Arial" panose="020B0604020202020204" pitchFamily="34" charset="0"/>
                <a:cs typeface="Arial" panose="020B0604020202020204" pitchFamily="34" charset="0"/>
              </a:rPr>
              <a:t>n all 50 states and at hospitals and health systems, telemedicine; adding 100-300 new physicians/month</a:t>
            </a:r>
            <a:endParaRPr lang="en-US" dirty="0">
              <a:solidFill>
                <a:schemeClr val="tx2"/>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5E14516-64C4-5E5E-1F6F-44B5BB58A6E5}"/>
              </a:ext>
            </a:extLst>
          </p:cNvPr>
          <p:cNvSpPr/>
          <p:nvPr/>
        </p:nvSpPr>
        <p:spPr>
          <a:xfrm>
            <a:off x="8097671" y="3835021"/>
            <a:ext cx="3317210" cy="2838734"/>
          </a:xfrm>
          <a:prstGeom prst="rect">
            <a:avLst/>
          </a:prstGeom>
          <a:solidFill>
            <a:schemeClr val="bg1"/>
          </a:solid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solidFill>
                <a:latin typeface="Arial" panose="020B0604020202020204" pitchFamily="34" charset="0"/>
                <a:cs typeface="Arial" panose="020B0604020202020204" pitchFamily="34" charset="0"/>
              </a:rPr>
              <a:t>Provides competition and choice </a:t>
            </a:r>
            <a:r>
              <a:rPr lang="en-US" sz="1800" dirty="0">
                <a:solidFill>
                  <a:schemeClr val="tx2"/>
                </a:solidFill>
                <a:latin typeface="Arial" panose="020B0604020202020204" pitchFamily="34" charset="0"/>
                <a:cs typeface="Arial" panose="020B0604020202020204" pitchFamily="34" charset="0"/>
              </a:rPr>
              <a:t>in continuing certification</a:t>
            </a:r>
          </a:p>
          <a:p>
            <a:pPr algn="ctr"/>
            <a:endParaRPr lang="en-US" dirty="0">
              <a:solidFill>
                <a:schemeClr val="tx2"/>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35B17BC-6098-132F-DE81-66EF1FC79D08}"/>
              </a:ext>
            </a:extLst>
          </p:cNvPr>
          <p:cNvSpPr/>
          <p:nvPr/>
        </p:nvSpPr>
        <p:spPr>
          <a:xfrm>
            <a:off x="681707" y="1865768"/>
            <a:ext cx="5287716" cy="17372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solidFill>
                <a:latin typeface="Arial" panose="020B0604020202020204" pitchFamily="34" charset="0"/>
                <a:cs typeface="Arial" panose="020B0604020202020204" pitchFamily="34" charset="0"/>
              </a:rPr>
              <a:t>Nonprofit</a:t>
            </a:r>
            <a:br>
              <a:rPr lang="en-US" sz="1800" dirty="0">
                <a:solidFill>
                  <a:schemeClr val="tx2"/>
                </a:solidFill>
                <a:latin typeface="Arial" panose="020B0604020202020204" pitchFamily="34" charset="0"/>
                <a:cs typeface="Arial" panose="020B0604020202020204" pitchFamily="34" charset="0"/>
              </a:rPr>
            </a:br>
            <a:r>
              <a:rPr lang="en-US" sz="1800" dirty="0">
                <a:solidFill>
                  <a:schemeClr val="tx2"/>
                </a:solidFill>
                <a:latin typeface="Arial" panose="020B0604020202020204" pitchFamily="34" charset="0"/>
                <a:cs typeface="Arial" panose="020B0604020202020204" pitchFamily="34" charset="0"/>
              </a:rPr>
              <a:t>Founded in 2015 by </a:t>
            </a:r>
            <a:br>
              <a:rPr lang="en-US" sz="1800" dirty="0">
                <a:solidFill>
                  <a:schemeClr val="tx2"/>
                </a:solidFill>
                <a:latin typeface="Arial" panose="020B0604020202020204" pitchFamily="34" charset="0"/>
                <a:cs typeface="Arial" panose="020B0604020202020204" pitchFamily="34" charset="0"/>
              </a:rPr>
            </a:br>
            <a:r>
              <a:rPr lang="en-US" sz="1800" dirty="0">
                <a:solidFill>
                  <a:schemeClr val="tx2"/>
                </a:solidFill>
                <a:latin typeface="Arial" panose="020B0604020202020204" pitchFamily="34" charset="0"/>
                <a:cs typeface="Arial" panose="020B0604020202020204" pitchFamily="34" charset="0"/>
              </a:rPr>
              <a:t>20 physicians, thought leaders in </a:t>
            </a:r>
            <a:br>
              <a:rPr lang="en-US" sz="1800" dirty="0">
                <a:solidFill>
                  <a:schemeClr val="tx2"/>
                </a:solidFill>
                <a:latin typeface="Arial" panose="020B0604020202020204" pitchFamily="34" charset="0"/>
                <a:cs typeface="Arial" panose="020B0604020202020204" pitchFamily="34" charset="0"/>
              </a:rPr>
            </a:br>
            <a:r>
              <a:rPr lang="en-US" sz="1800" dirty="0">
                <a:solidFill>
                  <a:schemeClr val="tx2"/>
                </a:solidFill>
                <a:latin typeface="Arial" panose="020B0604020202020204" pitchFamily="34" charset="0"/>
                <a:cs typeface="Arial" panose="020B0604020202020204" pitchFamily="34" charset="0"/>
              </a:rPr>
              <a:t>clinical and academic medicine</a:t>
            </a:r>
          </a:p>
        </p:txBody>
      </p:sp>
      <p:sp>
        <p:nvSpPr>
          <p:cNvPr id="11" name="Rectangle 10">
            <a:extLst>
              <a:ext uri="{FF2B5EF4-FFF2-40B4-BE49-F238E27FC236}">
                <a16:creationId xmlns:a16="http://schemas.microsoft.com/office/drawing/2014/main" id="{84D75B71-D4FA-7BFF-EC47-A28ADCC61CA6}"/>
              </a:ext>
            </a:extLst>
          </p:cNvPr>
          <p:cNvSpPr/>
          <p:nvPr/>
        </p:nvSpPr>
        <p:spPr>
          <a:xfrm>
            <a:off x="6127165" y="1865768"/>
            <a:ext cx="5287716" cy="17372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solidFill>
                <a:latin typeface="Arial" panose="020B0604020202020204" pitchFamily="34" charset="0"/>
                <a:cs typeface="Arial" panose="020B0604020202020204" pitchFamily="34" charset="0"/>
              </a:rPr>
              <a:t>Goal</a:t>
            </a:r>
            <a:br>
              <a:rPr lang="en-US" sz="1800" dirty="0">
                <a:solidFill>
                  <a:schemeClr val="tx2"/>
                </a:solidFill>
                <a:latin typeface="Arial" panose="020B0604020202020204" pitchFamily="34" charset="0"/>
                <a:cs typeface="Arial" panose="020B0604020202020204" pitchFamily="34" charset="0"/>
              </a:rPr>
            </a:br>
            <a:r>
              <a:rPr lang="en-US" sz="1800" dirty="0">
                <a:solidFill>
                  <a:schemeClr val="tx2"/>
                </a:solidFill>
                <a:latin typeface="Arial" panose="020B0604020202020204" pitchFamily="34" charset="0"/>
                <a:cs typeface="Arial" panose="020B0604020202020204" pitchFamily="34" charset="0"/>
              </a:rPr>
              <a:t>Support continuous and rigorous lifelong learning, clinical excellence, professionalism, and patient care through evidence-based CME</a:t>
            </a:r>
          </a:p>
        </p:txBody>
      </p:sp>
      <p:cxnSp>
        <p:nvCxnSpPr>
          <p:cNvPr id="6" name="Straight Connector 5">
            <a:extLst>
              <a:ext uri="{FF2B5EF4-FFF2-40B4-BE49-F238E27FC236}">
                <a16:creationId xmlns:a16="http://schemas.microsoft.com/office/drawing/2014/main" id="{115C6798-9311-BC4E-9E8C-C7B05BA93F80}"/>
              </a:ext>
            </a:extLst>
          </p:cNvPr>
          <p:cNvCxnSpPr/>
          <p:nvPr/>
        </p:nvCxnSpPr>
        <p:spPr>
          <a:xfrm>
            <a:off x="2528047" y="1660745"/>
            <a:ext cx="735105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oogle Shape;187;p9">
            <a:extLst>
              <a:ext uri="{FF2B5EF4-FFF2-40B4-BE49-F238E27FC236}">
                <a16:creationId xmlns:a16="http://schemas.microsoft.com/office/drawing/2014/main" id="{F742517D-5EC4-9B48-B6D2-CF3EFC5D02BE}"/>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20" name="Rectangle 19">
            <a:extLst>
              <a:ext uri="{FF2B5EF4-FFF2-40B4-BE49-F238E27FC236}">
                <a16:creationId xmlns:a16="http://schemas.microsoft.com/office/drawing/2014/main" id="{150B98A1-CA1B-2D4F-B616-CD36C5DBADBD}"/>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43D6C427-3121-12C1-BCAC-14442B9A33E7}"/>
              </a:ext>
            </a:extLst>
          </p:cNvPr>
          <p:cNvSpPr txBox="1"/>
          <p:nvPr/>
        </p:nvSpPr>
        <p:spPr>
          <a:xfrm>
            <a:off x="4568176" y="916668"/>
            <a:ext cx="3055645" cy="584775"/>
          </a:xfrm>
          <a:prstGeom prst="rect">
            <a:avLst/>
          </a:prstGeom>
          <a:noFill/>
        </p:spPr>
        <p:txBody>
          <a:bodyPr wrap="none" rtlCol="0">
            <a:spAutoFit/>
          </a:bodyPr>
          <a:lstStyle/>
          <a:p>
            <a:pPr algn="ctr"/>
            <a:r>
              <a:rPr lang="en-US" sz="3200" b="1" dirty="0">
                <a:solidFill>
                  <a:schemeClr val="tx2"/>
                </a:solidFill>
                <a:latin typeface="Arial" panose="020B0604020202020204" pitchFamily="34" charset="0"/>
                <a:cs typeface="Arial" panose="020B0604020202020204" pitchFamily="34" charset="0"/>
              </a:rPr>
              <a:t>Brief Overview</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683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ign on a building&#10;&#10;Description automatically generated with low confidence">
            <a:extLst>
              <a:ext uri="{FF2B5EF4-FFF2-40B4-BE49-F238E27FC236}">
                <a16:creationId xmlns:a16="http://schemas.microsoft.com/office/drawing/2014/main" id="{5D010C6D-A703-EB4D-8875-A2793E47E5D2}"/>
              </a:ext>
            </a:extLst>
          </p:cNvPr>
          <p:cNvPicPr>
            <a:picLocks noChangeAspect="1"/>
          </p:cNvPicPr>
          <p:nvPr/>
        </p:nvPicPr>
        <p:blipFill rotWithShape="1">
          <a:blip r:embed="rId3"/>
          <a:srcRect l="10043" r="41126"/>
          <a:stretch/>
        </p:blipFill>
        <p:spPr>
          <a:xfrm>
            <a:off x="9252487" y="0"/>
            <a:ext cx="3118803" cy="6858000"/>
          </a:xfrm>
          <a:prstGeom prst="rect">
            <a:avLst/>
          </a:prstGeom>
        </p:spPr>
      </p:pic>
      <p:sp>
        <p:nvSpPr>
          <p:cNvPr id="3" name="Content Placeholder 2">
            <a:extLst>
              <a:ext uri="{FF2B5EF4-FFF2-40B4-BE49-F238E27FC236}">
                <a16:creationId xmlns:a16="http://schemas.microsoft.com/office/drawing/2014/main" id="{4054D8E0-2967-5241-9CF4-3386FA209743}"/>
              </a:ext>
            </a:extLst>
          </p:cNvPr>
          <p:cNvSpPr>
            <a:spLocks noGrp="1"/>
          </p:cNvSpPr>
          <p:nvPr>
            <p:ph idx="1"/>
          </p:nvPr>
        </p:nvSpPr>
        <p:spPr>
          <a:xfrm>
            <a:off x="439605" y="1276190"/>
            <a:ext cx="8230254" cy="4351338"/>
          </a:xfrm>
        </p:spPr>
        <p:txBody>
          <a:bodyPr>
            <a:noAutofit/>
          </a:bodyPr>
          <a:lstStyle/>
          <a:p>
            <a:pPr fontAlgn="base">
              <a:spcAft>
                <a:spcPts val="1200"/>
              </a:spcAft>
            </a:pPr>
            <a:r>
              <a:rPr lang="en-US" sz="2200" dirty="0">
                <a:solidFill>
                  <a:schemeClr val="tx2"/>
                </a:solidFill>
                <a:latin typeface="Arial" panose="020B0604020202020204" pitchFamily="34" charset="0"/>
                <a:cs typeface="Arial" panose="020B0604020202020204" pitchFamily="34" charset="0"/>
              </a:rPr>
              <a:t>Reduces direct certification reimbursement costs by up to 72%</a:t>
            </a:r>
          </a:p>
          <a:p>
            <a:pPr fontAlgn="base">
              <a:spcAft>
                <a:spcPts val="1200"/>
              </a:spcAft>
            </a:pPr>
            <a:r>
              <a:rPr lang="en-US" sz="2200" dirty="0">
                <a:solidFill>
                  <a:schemeClr val="tx2"/>
                </a:solidFill>
                <a:latin typeface="Arial" panose="020B0604020202020204" pitchFamily="34" charset="0"/>
                <a:cs typeface="Arial" panose="020B0604020202020204" pitchFamily="34" charset="0"/>
              </a:rPr>
              <a:t>Reduces indirect costs: lost time, productivity, and physician turnover </a:t>
            </a:r>
          </a:p>
          <a:p>
            <a:pPr fontAlgn="base">
              <a:spcAft>
                <a:spcPts val="1200"/>
              </a:spcAft>
            </a:pPr>
            <a:r>
              <a:rPr lang="en-US" sz="2200" dirty="0">
                <a:solidFill>
                  <a:schemeClr val="tx2"/>
                </a:solidFill>
                <a:latin typeface="Arial" panose="020B0604020202020204" pitchFamily="34" charset="0"/>
                <a:cs typeface="Arial" panose="020B0604020202020204" pitchFamily="34" charset="0"/>
              </a:rPr>
              <a:t>Supports recruitment/retention of </a:t>
            </a:r>
            <a:r>
              <a:rPr lang="en-US" sz="2200" b="1" dirty="0">
                <a:solidFill>
                  <a:schemeClr val="tx2"/>
                </a:solidFill>
                <a:latin typeface="Arial" panose="020B0604020202020204" pitchFamily="34" charset="0"/>
                <a:cs typeface="Arial" panose="020B0604020202020204" pitchFamily="34" charset="0"/>
              </a:rPr>
              <a:t>board-certified</a:t>
            </a:r>
            <a:r>
              <a:rPr lang="en-US" sz="2200" dirty="0">
                <a:solidFill>
                  <a:schemeClr val="tx2"/>
                </a:solidFill>
                <a:latin typeface="Arial" panose="020B0604020202020204" pitchFamily="34" charset="0"/>
                <a:cs typeface="Arial" panose="020B0604020202020204" pitchFamily="34" charset="0"/>
              </a:rPr>
              <a:t> physicians </a:t>
            </a:r>
          </a:p>
          <a:p>
            <a:pPr fontAlgn="base">
              <a:spcAft>
                <a:spcPts val="1200"/>
              </a:spcAft>
            </a:pPr>
            <a:r>
              <a:rPr lang="en-US" sz="2200" dirty="0">
                <a:solidFill>
                  <a:schemeClr val="tx2"/>
                </a:solidFill>
                <a:latin typeface="Arial" panose="020B0604020202020204" pitchFamily="34" charset="0"/>
                <a:cs typeface="Arial" panose="020B0604020202020204" pitchFamily="34" charset="0"/>
              </a:rPr>
              <a:t>Supporting choice and competition in the continuing certification market - fosters a physician-friendly culture </a:t>
            </a:r>
          </a:p>
          <a:p>
            <a:pPr fontAlgn="base">
              <a:spcAft>
                <a:spcPts val="1200"/>
              </a:spcAft>
            </a:pPr>
            <a:r>
              <a:rPr lang="en-US" sz="2200" dirty="0">
                <a:solidFill>
                  <a:schemeClr val="tx2"/>
                </a:solidFill>
                <a:latin typeface="Arial" panose="020B0604020202020204" pitchFamily="34" charset="0"/>
                <a:cs typeface="Arial" panose="020B0604020202020204" pitchFamily="34" charset="0"/>
              </a:rPr>
              <a:t>Provides another tool to combat the growing physician shortage crisis</a:t>
            </a:r>
          </a:p>
          <a:p>
            <a:pPr marL="0" indent="0">
              <a:spcAft>
                <a:spcPts val="1200"/>
              </a:spcAft>
              <a:buNone/>
            </a:pPr>
            <a:endParaRPr lang="en-US" sz="2200" dirty="0">
              <a:solidFill>
                <a:schemeClr val="tx2"/>
              </a:solidFill>
              <a:latin typeface="Arial" panose="020B0604020202020204" pitchFamily="34" charset="0"/>
              <a:cs typeface="Arial" panose="020B0604020202020204" pitchFamily="34" charset="0"/>
            </a:endParaRPr>
          </a:p>
          <a:p>
            <a:pPr>
              <a:spcAft>
                <a:spcPts val="1200"/>
              </a:spcAft>
            </a:pPr>
            <a:endParaRPr lang="en-US" sz="2200" dirty="0">
              <a:solidFill>
                <a:schemeClr val="tx2"/>
              </a:solidFill>
              <a:latin typeface="Arial" panose="020B0604020202020204" pitchFamily="34" charset="0"/>
              <a:cs typeface="Arial" panose="020B0604020202020204" pitchFamily="34" charset="0"/>
            </a:endParaRPr>
          </a:p>
          <a:p>
            <a:pPr marL="0" indent="0">
              <a:spcAft>
                <a:spcPts val="1200"/>
              </a:spcAft>
              <a:buNone/>
            </a:pPr>
            <a:endParaRPr lang="en-US" sz="2200" dirty="0">
              <a:solidFill>
                <a:schemeClr val="tx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A42344A-87AB-3E4D-AE7C-805B39F1B31B}"/>
              </a:ext>
            </a:extLst>
          </p:cNvPr>
          <p:cNvSpPr txBox="1"/>
          <p:nvPr/>
        </p:nvSpPr>
        <p:spPr>
          <a:xfrm>
            <a:off x="439605" y="450899"/>
            <a:ext cx="73176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44546A"/>
                </a:solidFill>
                <a:effectLst/>
                <a:uLnTx/>
                <a:uFillTx/>
                <a:latin typeface="Arial"/>
                <a:ea typeface="+mn-ea"/>
                <a:cs typeface="Arial"/>
                <a:sym typeface="Arial"/>
              </a:rPr>
              <a:t>NBPAS Benefits </a:t>
            </a:r>
            <a:r>
              <a:rPr lang="en-US" sz="2400" b="1" kern="0" dirty="0">
                <a:solidFill>
                  <a:srgbClr val="44546A"/>
                </a:solidFill>
                <a:latin typeface="Arial"/>
                <a:cs typeface="Arial"/>
                <a:sym typeface="Arial"/>
              </a:rPr>
              <a:t>H</a:t>
            </a:r>
            <a:r>
              <a:rPr kumimoji="0" lang="en-US" sz="2400" b="1" i="0" u="none" strike="noStrike" kern="0" cap="none" spc="0" normalizeH="0" baseline="0" noProof="0" dirty="0" err="1">
                <a:ln>
                  <a:noFill/>
                </a:ln>
                <a:solidFill>
                  <a:srgbClr val="44546A"/>
                </a:solidFill>
                <a:effectLst/>
                <a:uLnTx/>
                <a:uFillTx/>
                <a:latin typeface="Arial"/>
                <a:ea typeface="+mn-ea"/>
                <a:cs typeface="Arial"/>
                <a:sym typeface="Arial"/>
              </a:rPr>
              <a:t>ospitals</a:t>
            </a:r>
            <a:r>
              <a:rPr kumimoji="0" lang="en-US" sz="2400" b="1" i="0" u="none" strike="noStrike" kern="0" cap="none" spc="0" normalizeH="0" baseline="0" noProof="0" dirty="0">
                <a:ln>
                  <a:noFill/>
                </a:ln>
                <a:solidFill>
                  <a:srgbClr val="44546A"/>
                </a:solidFill>
                <a:effectLst/>
                <a:uLnTx/>
                <a:uFillTx/>
                <a:latin typeface="Arial"/>
                <a:ea typeface="+mn-ea"/>
                <a:cs typeface="Arial"/>
                <a:sym typeface="Arial"/>
              </a:rPr>
              <a:t> and Employers</a:t>
            </a:r>
          </a:p>
        </p:txBody>
      </p:sp>
      <p:sp>
        <p:nvSpPr>
          <p:cNvPr id="9" name="Rectangle 8">
            <a:extLst>
              <a:ext uri="{FF2B5EF4-FFF2-40B4-BE49-F238E27FC236}">
                <a16:creationId xmlns:a16="http://schemas.microsoft.com/office/drawing/2014/main" id="{93EA6217-E333-A54A-BADF-389E5F122963}"/>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829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8"/>
          <p:cNvSpPr/>
          <p:nvPr/>
        </p:nvSpPr>
        <p:spPr>
          <a:xfrm rot="-5400000">
            <a:off x="4849108" y="-4849108"/>
            <a:ext cx="1384512" cy="11082727"/>
          </a:xfrm>
          <a:prstGeom prst="downArrow">
            <a:avLst>
              <a:gd name="adj1" fmla="val 100000"/>
              <a:gd name="adj2" fmla="val 64022"/>
            </a:avLst>
          </a:prstGeom>
          <a:solidFill>
            <a:srgbClr val="3440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75" name="Google Shape;175;p8"/>
          <p:cNvSpPr txBox="1">
            <a:spLocks noGrp="1"/>
          </p:cNvSpPr>
          <p:nvPr>
            <p:ph type="title"/>
          </p:nvPr>
        </p:nvSpPr>
        <p:spPr>
          <a:xfrm>
            <a:off x="567363" y="263308"/>
            <a:ext cx="10023398" cy="85789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FFFF"/>
              </a:buClr>
              <a:buSzPts val="4000"/>
              <a:buFont typeface="Arial"/>
              <a:buNone/>
            </a:pPr>
            <a:r>
              <a:rPr lang="en-US" sz="4000" b="1" dirty="0">
                <a:solidFill>
                  <a:srgbClr val="FFFFFF"/>
                </a:solidFill>
                <a:latin typeface="Arial" panose="020B0604020202020204" pitchFamily="34" charset="0"/>
                <a:cs typeface="Arial" panose="020B0604020202020204" pitchFamily="34" charset="0"/>
              </a:rPr>
              <a:t>How do I add NBPAS to Hospital Bylaws?</a:t>
            </a:r>
            <a:endParaRPr b="1" dirty="0">
              <a:latin typeface="Arial" panose="020B0604020202020204" pitchFamily="34" charset="0"/>
              <a:cs typeface="Arial" panose="020B0604020202020204" pitchFamily="34" charset="0"/>
            </a:endParaRPr>
          </a:p>
        </p:txBody>
      </p:sp>
      <p:sp>
        <p:nvSpPr>
          <p:cNvPr id="176" name="Google Shape;176;p8"/>
          <p:cNvSpPr txBox="1">
            <a:spLocks noGrp="1"/>
          </p:cNvSpPr>
          <p:nvPr>
            <p:ph type="body" idx="1"/>
          </p:nvPr>
        </p:nvSpPr>
        <p:spPr>
          <a:xfrm>
            <a:off x="5579062" y="2360789"/>
            <a:ext cx="4954896" cy="388387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1800"/>
              </a:spcAft>
              <a:buClr>
                <a:schemeClr val="dk1"/>
              </a:buClr>
              <a:buSzPts val="2400"/>
              <a:buChar char="•"/>
            </a:pPr>
            <a:r>
              <a:rPr lang="en-US" dirty="0">
                <a:solidFill>
                  <a:schemeClr val="tx2"/>
                </a:solidFill>
                <a:latin typeface="Arial" panose="020B0604020202020204" pitchFamily="34" charset="0"/>
                <a:cs typeface="Arial" panose="020B0604020202020204" pitchFamily="34" charset="0"/>
              </a:rPr>
              <a:t>Straightforward</a:t>
            </a:r>
            <a:endParaRPr dirty="0">
              <a:solidFill>
                <a:schemeClr val="tx2"/>
              </a:solidFill>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1800"/>
              </a:spcAft>
              <a:buClr>
                <a:schemeClr val="dk1"/>
              </a:buClr>
              <a:buSzPts val="2400"/>
              <a:buChar char="•"/>
            </a:pPr>
            <a:r>
              <a:rPr lang="en-US" dirty="0">
                <a:solidFill>
                  <a:schemeClr val="tx2"/>
                </a:solidFill>
                <a:latin typeface="Arial" panose="020B0604020202020204" pitchFamily="34" charset="0"/>
                <a:cs typeface="Arial" panose="020B0604020202020204" pitchFamily="34" charset="0"/>
              </a:rPr>
              <a:t>Medical Executive Committee reviews and accepts</a:t>
            </a:r>
            <a:endParaRPr dirty="0">
              <a:solidFill>
                <a:schemeClr val="tx2"/>
              </a:solidFill>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1800"/>
              </a:spcAft>
              <a:buClr>
                <a:schemeClr val="dk1"/>
              </a:buClr>
              <a:buSzPts val="2400"/>
              <a:buChar char="•"/>
            </a:pPr>
            <a:r>
              <a:rPr lang="en-US" dirty="0">
                <a:solidFill>
                  <a:schemeClr val="tx2"/>
                </a:solidFill>
                <a:latin typeface="Arial" panose="020B0604020202020204" pitchFamily="34" charset="0"/>
                <a:cs typeface="Arial" panose="020B0604020202020204" pitchFamily="34" charset="0"/>
              </a:rPr>
              <a:t>NBPAS added to hospital bylaws credentialing guidelines</a:t>
            </a:r>
            <a:endParaRPr dirty="0">
              <a:solidFill>
                <a:schemeClr val="tx2"/>
              </a:solidFill>
              <a:latin typeface="Arial" panose="020B0604020202020204" pitchFamily="34" charset="0"/>
              <a:cs typeface="Arial" panose="020B0604020202020204" pitchFamily="34" charset="0"/>
            </a:endParaRPr>
          </a:p>
        </p:txBody>
      </p:sp>
      <p:pic>
        <p:nvPicPr>
          <p:cNvPr id="177" name="Google Shape;177;p8" descr="Countersignature Definition"/>
          <p:cNvPicPr preferRelativeResize="0"/>
          <p:nvPr/>
        </p:nvPicPr>
        <p:blipFill rotWithShape="1">
          <a:blip r:embed="rId3">
            <a:alphaModFix/>
          </a:blip>
          <a:srcRect l="21370" r="3630"/>
          <a:stretch/>
        </p:blipFill>
        <p:spPr>
          <a:xfrm>
            <a:off x="1658042" y="2091848"/>
            <a:ext cx="3429000" cy="3429000"/>
          </a:xfrm>
          <a:prstGeom prst="ellipse">
            <a:avLst/>
          </a:prstGeom>
          <a:noFill/>
          <a:ln>
            <a:noFill/>
          </a:ln>
        </p:spPr>
      </p:pic>
      <p:pic>
        <p:nvPicPr>
          <p:cNvPr id="2" name="Google Shape;187;p9">
            <a:extLst>
              <a:ext uri="{FF2B5EF4-FFF2-40B4-BE49-F238E27FC236}">
                <a16:creationId xmlns:a16="http://schemas.microsoft.com/office/drawing/2014/main" id="{DEFE17A5-192E-5FF8-067A-48F91715BC84}"/>
              </a:ext>
            </a:extLst>
          </p:cNvPr>
          <p:cNvPicPr preferRelativeResize="0"/>
          <p:nvPr/>
        </p:nvPicPr>
        <p:blipFill rotWithShape="1">
          <a:blip r:embed="rId4">
            <a:alphaModFix/>
          </a:blip>
          <a:srcRect/>
          <a:stretch/>
        </p:blipFill>
        <p:spPr>
          <a:xfrm>
            <a:off x="11414881" y="146710"/>
            <a:ext cx="641132" cy="350699"/>
          </a:xfrm>
          <a:prstGeom prst="rect">
            <a:avLst/>
          </a:prstGeom>
          <a:noFill/>
          <a:ln>
            <a:noFill/>
          </a:ln>
        </p:spPr>
      </p:pic>
      <p:sp>
        <p:nvSpPr>
          <p:cNvPr id="3" name="Rectangle 2">
            <a:extLst>
              <a:ext uri="{FF2B5EF4-FFF2-40B4-BE49-F238E27FC236}">
                <a16:creationId xmlns:a16="http://schemas.microsoft.com/office/drawing/2014/main" id="{0F6322D0-CE66-31A7-D659-031DA496B710}"/>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B3C6-4DBD-F751-F458-5AE3E2A0FE21}"/>
              </a:ext>
            </a:extLst>
          </p:cNvPr>
          <p:cNvSpPr>
            <a:spLocks noGrp="1"/>
          </p:cNvSpPr>
          <p:nvPr>
            <p:ph type="title"/>
          </p:nvPr>
        </p:nvSpPr>
        <p:spPr/>
        <p:txBody>
          <a:bodyPr>
            <a:normAutofit/>
          </a:bodyPr>
          <a:lstStyle/>
          <a:p>
            <a:r>
              <a:rPr lang="en-US" sz="3600" b="1" dirty="0">
                <a:solidFill>
                  <a:schemeClr val="tx2"/>
                </a:solidFill>
                <a:latin typeface="Arial" panose="020B0604020202020204" pitchFamily="34" charset="0"/>
                <a:cs typeface="Arial" panose="020B0604020202020204" pitchFamily="34" charset="0"/>
              </a:rPr>
              <a:t>NBPAS in Bylaws: Two Examples</a:t>
            </a:r>
          </a:p>
        </p:txBody>
      </p:sp>
      <p:sp>
        <p:nvSpPr>
          <p:cNvPr id="3" name="Content Placeholder 2">
            <a:extLst>
              <a:ext uri="{FF2B5EF4-FFF2-40B4-BE49-F238E27FC236}">
                <a16:creationId xmlns:a16="http://schemas.microsoft.com/office/drawing/2014/main" id="{7247290D-A039-4DEE-CB1E-D63BD0814B7F}"/>
              </a:ext>
            </a:extLst>
          </p:cNvPr>
          <p:cNvSpPr>
            <a:spLocks noGrp="1"/>
          </p:cNvSpPr>
          <p:nvPr>
            <p:ph idx="1"/>
          </p:nvPr>
        </p:nvSpPr>
        <p:spPr>
          <a:xfrm>
            <a:off x="2335847" y="1690688"/>
            <a:ext cx="9017953" cy="4351338"/>
          </a:xfrm>
        </p:spPr>
        <p:txBody>
          <a:bodyPr>
            <a:normAutofit/>
          </a:bodyPr>
          <a:lstStyle/>
          <a:p>
            <a:pPr marL="0" indent="0">
              <a:buNone/>
            </a:pPr>
            <a:r>
              <a:rPr lang="en-US" sz="2000" dirty="0">
                <a:solidFill>
                  <a:schemeClr val="tx2"/>
                </a:solidFill>
                <a:effectLst/>
                <a:latin typeface="Arial" panose="020B0604020202020204" pitchFamily="34" charset="0"/>
                <a:cs typeface="Arial" panose="020B0604020202020204" pitchFamily="34" charset="0"/>
              </a:rPr>
              <a:t>Each Physician Practitioner shall be </a:t>
            </a:r>
            <a:r>
              <a:rPr lang="en-US" sz="2000" i="1" u="sng" dirty="0">
                <a:solidFill>
                  <a:schemeClr val="tx2"/>
                </a:solidFill>
                <a:effectLst/>
                <a:latin typeface="Arial" panose="020B0604020202020204" pitchFamily="34" charset="0"/>
                <a:cs typeface="Arial" panose="020B0604020202020204" pitchFamily="34" charset="0"/>
              </a:rPr>
              <a:t>currently</a:t>
            </a:r>
            <a:r>
              <a:rPr lang="en-US" sz="2000" dirty="0">
                <a:solidFill>
                  <a:schemeClr val="tx2"/>
                </a:solidFill>
                <a:effectLst/>
                <a:latin typeface="Arial" panose="020B0604020202020204" pitchFamily="34" charset="0"/>
                <a:cs typeface="Arial" panose="020B0604020202020204" pitchFamily="34" charset="0"/>
              </a:rPr>
              <a:t> certified by the specialty board appropriate to the clinical privileges being requested, either by the American Board of Medical Specialties (ABMS), American Osteopathic Association (AOA), or National Board of Physicians and Surgeons (NBPAS) and must maintain that board certification during membership on the Medical Staff. </a:t>
            </a:r>
          </a:p>
          <a:p>
            <a:pPr marL="0" indent="0" algn="ctr">
              <a:buNone/>
            </a:pPr>
            <a:endParaRPr lang="en-US" sz="2000" dirty="0">
              <a:solidFill>
                <a:schemeClr val="tx2"/>
              </a:solidFill>
              <a:latin typeface="Arial" panose="020B0604020202020204" pitchFamily="34" charset="0"/>
              <a:cs typeface="Arial" panose="020B0604020202020204" pitchFamily="34" charset="0"/>
            </a:endParaRPr>
          </a:p>
          <a:p>
            <a:pPr marL="0" indent="0">
              <a:buNone/>
            </a:pPr>
            <a:r>
              <a:rPr lang="en-US" sz="2000" dirty="0">
                <a:solidFill>
                  <a:schemeClr val="tx2"/>
                </a:solidFill>
                <a:latin typeface="Arial" panose="020B0604020202020204" pitchFamily="34" charset="0"/>
                <a:cs typeface="Arial" panose="020B0604020202020204" pitchFamily="34" charset="0"/>
              </a:rPr>
              <a:t>Each physician shall be </a:t>
            </a:r>
            <a:r>
              <a:rPr lang="en-US" sz="2000" i="1" u="sng" dirty="0">
                <a:solidFill>
                  <a:schemeClr val="tx2"/>
                </a:solidFill>
                <a:latin typeface="Arial" panose="020B0604020202020204" pitchFamily="34" charset="0"/>
                <a:cs typeface="Arial" panose="020B0604020202020204" pitchFamily="34" charset="0"/>
              </a:rPr>
              <a:t>initially</a:t>
            </a:r>
            <a:r>
              <a:rPr lang="en-US" sz="2000" dirty="0">
                <a:solidFill>
                  <a:schemeClr val="tx2"/>
                </a:solidFill>
                <a:latin typeface="Arial" panose="020B0604020202020204" pitchFamily="34" charset="0"/>
                <a:cs typeface="Arial" panose="020B0604020202020204" pitchFamily="34" charset="0"/>
              </a:rPr>
              <a:t> certified by the specialty board appropriate to the clinical privileges being requested, either by the American Board of Medical Specialties (ABMS), American Osteopathic Association (AOA), and </a:t>
            </a:r>
            <a:r>
              <a:rPr lang="en-US" sz="2000" i="1" u="sng" dirty="0">
                <a:solidFill>
                  <a:schemeClr val="tx2"/>
                </a:solidFill>
                <a:latin typeface="Arial" panose="020B0604020202020204" pitchFamily="34" charset="0"/>
                <a:cs typeface="Arial" panose="020B0604020202020204" pitchFamily="34" charset="0"/>
              </a:rPr>
              <a:t>shall maintain continuous certification</a:t>
            </a:r>
            <a:r>
              <a:rPr lang="en-US" sz="2000" i="1" dirty="0">
                <a:solidFill>
                  <a:schemeClr val="tx2"/>
                </a:solidFill>
                <a:latin typeface="Arial" panose="020B0604020202020204" pitchFamily="34" charset="0"/>
                <a:cs typeface="Arial" panose="020B0604020202020204" pitchFamily="34" charset="0"/>
              </a:rPr>
              <a:t> </a:t>
            </a:r>
            <a:r>
              <a:rPr lang="en-US" sz="2000" dirty="0">
                <a:solidFill>
                  <a:schemeClr val="tx2"/>
                </a:solidFill>
                <a:latin typeface="Arial" panose="020B0604020202020204" pitchFamily="34" charset="0"/>
                <a:cs typeface="Arial" panose="020B0604020202020204" pitchFamily="34" charset="0"/>
              </a:rPr>
              <a:t>during membership on the medical staff through the ABMS, AOA, or National Board of Physicians and Surgeons (NBPAS).  </a:t>
            </a:r>
          </a:p>
        </p:txBody>
      </p:sp>
      <p:pic>
        <p:nvPicPr>
          <p:cNvPr id="4" name="Google Shape;187;p9">
            <a:extLst>
              <a:ext uri="{FF2B5EF4-FFF2-40B4-BE49-F238E27FC236}">
                <a16:creationId xmlns:a16="http://schemas.microsoft.com/office/drawing/2014/main" id="{A26E708C-4509-784A-0B7E-25D6065FD40B}"/>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5" name="Rectangle 4">
            <a:extLst>
              <a:ext uri="{FF2B5EF4-FFF2-40B4-BE49-F238E27FC236}">
                <a16:creationId xmlns:a16="http://schemas.microsoft.com/office/drawing/2014/main" id="{AC6AB181-3D9A-3FA4-813F-C1041FF02EC9}"/>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83C7CC7-D118-DC6D-BD92-EF68CCBA3C57}"/>
              </a:ext>
            </a:extLst>
          </p:cNvPr>
          <p:cNvSpPr/>
          <p:nvPr/>
        </p:nvSpPr>
        <p:spPr>
          <a:xfrm>
            <a:off x="838200" y="1625066"/>
            <a:ext cx="1192643" cy="1192643"/>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outline">
            <a:extLst>
              <a:ext uri="{FF2B5EF4-FFF2-40B4-BE49-F238E27FC236}">
                <a16:creationId xmlns:a16="http://schemas.microsoft.com/office/drawing/2014/main" id="{28970AE9-9329-54C3-AB9D-60538C5897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3204" y="1958385"/>
            <a:ext cx="626382" cy="626382"/>
          </a:xfrm>
          <a:prstGeom prst="rect">
            <a:avLst/>
          </a:prstGeom>
        </p:spPr>
      </p:pic>
      <p:sp>
        <p:nvSpPr>
          <p:cNvPr id="8" name="Oval 7">
            <a:extLst>
              <a:ext uri="{FF2B5EF4-FFF2-40B4-BE49-F238E27FC236}">
                <a16:creationId xmlns:a16="http://schemas.microsoft.com/office/drawing/2014/main" id="{CBC35F0A-F028-AEA1-6A21-4C0A40FEBAAB}"/>
              </a:ext>
            </a:extLst>
          </p:cNvPr>
          <p:cNvSpPr/>
          <p:nvPr/>
        </p:nvSpPr>
        <p:spPr>
          <a:xfrm>
            <a:off x="838200" y="3693352"/>
            <a:ext cx="1192643" cy="1192643"/>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heckmark outline">
            <a:extLst>
              <a:ext uri="{FF2B5EF4-FFF2-40B4-BE49-F238E27FC236}">
                <a16:creationId xmlns:a16="http://schemas.microsoft.com/office/drawing/2014/main" id="{5D6944FB-8377-0479-B224-EA719E342F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3204" y="4026671"/>
            <a:ext cx="626382" cy="626382"/>
          </a:xfrm>
          <a:prstGeom prst="rect">
            <a:avLst/>
          </a:prstGeom>
        </p:spPr>
      </p:pic>
    </p:spTree>
    <p:extLst>
      <p:ext uri="{BB962C8B-B14F-4D97-AF65-F5344CB8AC3E}">
        <p14:creationId xmlns:p14="http://schemas.microsoft.com/office/powerpoint/2010/main" val="218165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CD9CB8-86FB-F75E-CCCA-40362CC638C5}"/>
              </a:ext>
            </a:extLst>
          </p:cNvPr>
          <p:cNvSpPr/>
          <p:nvPr/>
        </p:nvSpPr>
        <p:spPr>
          <a:xfrm>
            <a:off x="0" y="45719"/>
            <a:ext cx="12192000" cy="1340944"/>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oogle Shape;187;p9">
            <a:extLst>
              <a:ext uri="{FF2B5EF4-FFF2-40B4-BE49-F238E27FC236}">
                <a16:creationId xmlns:a16="http://schemas.microsoft.com/office/drawing/2014/main" id="{1A197226-BB40-87AF-542E-7A72AEFBC5AA}"/>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5" name="Rectangle 4">
            <a:extLst>
              <a:ext uri="{FF2B5EF4-FFF2-40B4-BE49-F238E27FC236}">
                <a16:creationId xmlns:a16="http://schemas.microsoft.com/office/drawing/2014/main" id="{8D25A419-850A-EA9A-0341-1706E4737EDC}"/>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F4020390-F18D-F4BB-4C9B-5E3C1D1D050F}"/>
              </a:ext>
            </a:extLst>
          </p:cNvPr>
          <p:cNvSpPr txBox="1"/>
          <p:nvPr/>
        </p:nvSpPr>
        <p:spPr>
          <a:xfrm>
            <a:off x="4499418" y="322059"/>
            <a:ext cx="2416046" cy="646331"/>
          </a:xfrm>
          <a:prstGeom prst="rect">
            <a:avLst/>
          </a:prstGeom>
          <a:noFill/>
        </p:spPr>
        <p:txBody>
          <a:bodyPr wrap="none" rtlCol="0">
            <a:spAutoFit/>
          </a:bodyPr>
          <a:lstStyle/>
          <a:p>
            <a:r>
              <a:rPr lang="en-US" sz="3600" b="1" dirty="0">
                <a:solidFill>
                  <a:schemeClr val="tx2"/>
                </a:solidFill>
                <a:latin typeface="Arial" panose="020B0604020202020204" pitchFamily="34" charset="0"/>
                <a:cs typeface="Arial" panose="020B0604020202020204" pitchFamily="34" charset="0"/>
              </a:rPr>
              <a:t>Summary </a:t>
            </a:r>
          </a:p>
        </p:txBody>
      </p:sp>
      <p:sp>
        <p:nvSpPr>
          <p:cNvPr id="8" name="TextBox 7">
            <a:extLst>
              <a:ext uri="{FF2B5EF4-FFF2-40B4-BE49-F238E27FC236}">
                <a16:creationId xmlns:a16="http://schemas.microsoft.com/office/drawing/2014/main" id="{1D37B476-1F29-CDF7-0816-085AEA235D1E}"/>
              </a:ext>
            </a:extLst>
          </p:cNvPr>
          <p:cNvSpPr txBox="1"/>
          <p:nvPr/>
        </p:nvSpPr>
        <p:spPr>
          <a:xfrm>
            <a:off x="639972" y="1487654"/>
            <a:ext cx="10912055" cy="5055230"/>
          </a:xfrm>
          <a:prstGeom prst="rect">
            <a:avLst/>
          </a:prstGeom>
          <a:noFill/>
        </p:spPr>
        <p:txBody>
          <a:bodyPr wrap="square" rtlCol="0">
            <a:spAutoFit/>
          </a:bodyPr>
          <a:lstStyle/>
          <a:p>
            <a:pPr marL="342900" indent="-342900">
              <a:buFont typeface="Arial" panose="020B0604020202020204" pitchFamily="34" charset="0"/>
              <a:buChar char="•"/>
            </a:pPr>
            <a:r>
              <a:rPr lang="en-US" sz="2150" dirty="0">
                <a:solidFill>
                  <a:schemeClr val="tx2"/>
                </a:solidFill>
                <a:latin typeface="Arial" panose="020B0604020202020204" pitchFamily="34" charset="0"/>
                <a:cs typeface="Arial" panose="020B0604020202020204" pitchFamily="34" charset="0"/>
              </a:rPr>
              <a:t>NBPAS does </a:t>
            </a:r>
            <a:r>
              <a:rPr lang="en-US" sz="2150" b="1" i="1" dirty="0">
                <a:solidFill>
                  <a:schemeClr val="tx2"/>
                </a:solidFill>
                <a:latin typeface="Arial" panose="020B0604020202020204" pitchFamily="34" charset="0"/>
                <a:cs typeface="Arial" panose="020B0604020202020204" pitchFamily="34" charset="0"/>
              </a:rPr>
              <a:t>not provide </a:t>
            </a:r>
            <a:r>
              <a:rPr lang="en-US" sz="2150" dirty="0">
                <a:solidFill>
                  <a:schemeClr val="tx2"/>
                </a:solidFill>
                <a:latin typeface="Arial" panose="020B0604020202020204" pitchFamily="34" charset="0"/>
                <a:cs typeface="Arial" panose="020B0604020202020204" pitchFamily="34" charset="0"/>
              </a:rPr>
              <a:t>initial board certification but </a:t>
            </a:r>
            <a:r>
              <a:rPr lang="en-US" sz="2150" b="1" i="1" dirty="0">
                <a:solidFill>
                  <a:schemeClr val="tx2"/>
                </a:solidFill>
                <a:latin typeface="Arial" panose="020B0604020202020204" pitchFamily="34" charset="0"/>
                <a:cs typeface="Arial" panose="020B0604020202020204" pitchFamily="34" charset="0"/>
              </a:rPr>
              <a:t>requires</a:t>
            </a:r>
            <a:r>
              <a:rPr lang="en-US" sz="2150" dirty="0">
                <a:solidFill>
                  <a:schemeClr val="tx2"/>
                </a:solidFill>
                <a:latin typeface="Arial" panose="020B0604020202020204" pitchFamily="34" charset="0"/>
                <a:cs typeface="Arial" panose="020B0604020202020204" pitchFamily="34" charset="0"/>
              </a:rPr>
              <a:t> it without exception. </a:t>
            </a:r>
          </a:p>
          <a:p>
            <a:pPr marL="342900" indent="-342900">
              <a:buFont typeface="Arial" panose="020B0604020202020204" pitchFamily="34" charset="0"/>
              <a:buChar char="•"/>
            </a:pPr>
            <a:endParaRPr lang="en-US" sz="215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150" dirty="0">
                <a:solidFill>
                  <a:schemeClr val="tx2"/>
                </a:solidFill>
                <a:latin typeface="Arial" panose="020B0604020202020204" pitchFamily="34" charset="0"/>
                <a:cs typeface="Arial" panose="020B0604020202020204" pitchFamily="34" charset="0"/>
              </a:rPr>
              <a:t>NBPAS is a pathway</a:t>
            </a:r>
            <a:r>
              <a:rPr lang="en-US" sz="2150" b="1" i="1" dirty="0">
                <a:solidFill>
                  <a:schemeClr val="tx2"/>
                </a:solidFill>
                <a:latin typeface="Arial" panose="020B0604020202020204" pitchFamily="34" charset="0"/>
                <a:cs typeface="Arial" panose="020B0604020202020204" pitchFamily="34" charset="0"/>
              </a:rPr>
              <a:t> </a:t>
            </a:r>
            <a:r>
              <a:rPr lang="en-US" sz="2150" dirty="0">
                <a:solidFill>
                  <a:schemeClr val="tx2"/>
                </a:solidFill>
                <a:latin typeface="Arial" panose="020B0604020202020204" pitchFamily="34" charset="0"/>
                <a:cs typeface="Arial" panose="020B0604020202020204" pitchFamily="34" charset="0"/>
              </a:rPr>
              <a:t>for </a:t>
            </a:r>
            <a:r>
              <a:rPr lang="en-US" sz="2150" b="1" i="1" dirty="0">
                <a:solidFill>
                  <a:schemeClr val="tx2"/>
                </a:solidFill>
                <a:latin typeface="Arial" panose="020B0604020202020204" pitchFamily="34" charset="0"/>
                <a:cs typeface="Arial" panose="020B0604020202020204" pitchFamily="34" charset="0"/>
              </a:rPr>
              <a:t>continuous</a:t>
            </a:r>
            <a:r>
              <a:rPr lang="en-US" sz="2150" dirty="0">
                <a:solidFill>
                  <a:schemeClr val="tx2"/>
                </a:solidFill>
                <a:latin typeface="Arial" panose="020B0604020202020204" pitchFamily="34" charset="0"/>
                <a:cs typeface="Arial" panose="020B0604020202020204" pitchFamily="34" charset="0"/>
              </a:rPr>
              <a:t> certification, </a:t>
            </a:r>
            <a:r>
              <a:rPr lang="en-US" sz="2150" b="1" i="1" dirty="0">
                <a:solidFill>
                  <a:schemeClr val="tx2"/>
                </a:solidFill>
                <a:latin typeface="Arial" panose="020B0604020202020204" pitchFamily="34" charset="0"/>
                <a:cs typeface="Arial" panose="020B0604020202020204" pitchFamily="34" charset="0"/>
              </a:rPr>
              <a:t>after </a:t>
            </a:r>
            <a:r>
              <a:rPr lang="en-US" sz="2150" dirty="0">
                <a:solidFill>
                  <a:schemeClr val="tx2"/>
                </a:solidFill>
                <a:latin typeface="Arial" panose="020B0604020202020204" pitchFamily="34" charset="0"/>
                <a:cs typeface="Arial" panose="020B0604020202020204" pitchFamily="34" charset="0"/>
              </a:rPr>
              <a:t>completing Initial Board Certification from an ABMS or AOA member board.</a:t>
            </a:r>
          </a:p>
          <a:p>
            <a:endParaRPr lang="en-US" sz="215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150" dirty="0">
                <a:solidFill>
                  <a:schemeClr val="tx2"/>
                </a:solidFill>
                <a:latin typeface="Arial" panose="020B0604020202020204" pitchFamily="34" charset="0"/>
                <a:cs typeface="Arial" panose="020B0604020202020204" pitchFamily="34" charset="0"/>
              </a:rPr>
              <a:t>NBPAS Certification was created for physicians by physicians, providing a continuous board certification pathway that is </a:t>
            </a:r>
            <a:r>
              <a:rPr lang="en-US" sz="2150" b="1" i="1" dirty="0">
                <a:solidFill>
                  <a:schemeClr val="tx2"/>
                </a:solidFill>
                <a:latin typeface="Arial" panose="020B0604020202020204" pitchFamily="34" charset="0"/>
                <a:cs typeface="Arial" panose="020B0604020202020204" pitchFamily="34" charset="0"/>
              </a:rPr>
              <a:t>evidence based, specialty specific, and clinically relevant</a:t>
            </a:r>
            <a:r>
              <a:rPr lang="en-US" sz="2150" dirty="0">
                <a:solidFill>
                  <a:schemeClr val="tx2"/>
                </a:solidFill>
                <a:latin typeface="Arial" panose="020B0604020202020204" pitchFamily="34" charset="0"/>
                <a:cs typeface="Arial" panose="020B0604020202020204" pitchFamily="34" charset="0"/>
              </a:rPr>
              <a:t>. </a:t>
            </a:r>
          </a:p>
          <a:p>
            <a:endParaRPr lang="en-US" sz="215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150" dirty="0">
                <a:solidFill>
                  <a:schemeClr val="tx2"/>
                </a:solidFill>
                <a:latin typeface="Arial" panose="020B0604020202020204" pitchFamily="34" charset="0"/>
                <a:cs typeface="Arial" panose="020B0604020202020204" pitchFamily="34" charset="0"/>
              </a:rPr>
              <a:t>NBPAS Certification </a:t>
            </a:r>
            <a:r>
              <a:rPr lang="en-US" sz="2150" b="1" i="1" dirty="0">
                <a:solidFill>
                  <a:schemeClr val="tx2"/>
                </a:solidFill>
                <a:latin typeface="Arial" panose="020B0604020202020204" pitchFamily="34" charset="0"/>
                <a:cs typeface="Arial" panose="020B0604020202020204" pitchFamily="34" charset="0"/>
              </a:rPr>
              <a:t>meets national accreditation requirements </a:t>
            </a:r>
            <a:r>
              <a:rPr lang="en-US" sz="2150" dirty="0">
                <a:solidFill>
                  <a:schemeClr val="tx2"/>
                </a:solidFill>
                <a:latin typeface="Arial" panose="020B0604020202020204" pitchFamily="34" charset="0"/>
                <a:cs typeface="Arial" panose="020B0604020202020204" pitchFamily="34" charset="0"/>
              </a:rPr>
              <a:t>for both insurers and hospitals.  (NCQA, URAC, TJC, DNV, CHIQ and ACHC)</a:t>
            </a:r>
          </a:p>
          <a:p>
            <a:pPr marL="342900" indent="-342900">
              <a:buFont typeface="Arial" panose="020B0604020202020204" pitchFamily="34" charset="0"/>
              <a:buChar char="•"/>
            </a:pPr>
            <a:endParaRPr lang="en-US" sz="215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150" dirty="0">
                <a:solidFill>
                  <a:schemeClr val="tx2"/>
                </a:solidFill>
                <a:latin typeface="Arial" panose="020B0604020202020204" pitchFamily="34" charset="0"/>
                <a:cs typeface="Arial" panose="020B0604020202020204" pitchFamily="34" charset="0"/>
              </a:rPr>
              <a:t>NBPAS Strives to </a:t>
            </a:r>
            <a:r>
              <a:rPr lang="en-US" sz="2150" b="1" i="1" dirty="0">
                <a:solidFill>
                  <a:schemeClr val="tx2"/>
                </a:solidFill>
                <a:latin typeface="Arial" panose="020B0604020202020204" pitchFamily="34" charset="0"/>
                <a:cs typeface="Arial" panose="020B0604020202020204" pitchFamily="34" charset="0"/>
              </a:rPr>
              <a:t>elevate the practice of medicine over the business of medicine </a:t>
            </a:r>
            <a:r>
              <a:rPr lang="en-US" sz="2150" dirty="0">
                <a:solidFill>
                  <a:schemeClr val="tx2"/>
                </a:solidFill>
                <a:latin typeface="Arial" panose="020B0604020202020204" pitchFamily="34" charset="0"/>
                <a:cs typeface="Arial" panose="020B0604020202020204" pitchFamily="34" charset="0"/>
              </a:rPr>
              <a:t>by eliminating obstacles, distractions and interference allowing more time for physicians to equitably care for patients. </a:t>
            </a:r>
          </a:p>
        </p:txBody>
      </p:sp>
    </p:spTree>
    <p:extLst>
      <p:ext uri="{BB962C8B-B14F-4D97-AF65-F5344CB8AC3E}">
        <p14:creationId xmlns:p14="http://schemas.microsoft.com/office/powerpoint/2010/main" val="52137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AF909B-9DC5-2F45-9A8C-7673C10FE283}"/>
              </a:ext>
            </a:extLst>
          </p:cNvPr>
          <p:cNvSpPr/>
          <p:nvPr/>
        </p:nvSpPr>
        <p:spPr>
          <a:xfrm>
            <a:off x="0" y="1487419"/>
            <a:ext cx="12192000" cy="5370104"/>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2"/>
                </a:solidFill>
              </a:rPr>
              <a:t>“Our profession is increasingly controlled by people not directly </a:t>
            </a:r>
          </a:p>
          <a:p>
            <a:pPr algn="ctr"/>
            <a:r>
              <a:rPr lang="en-US" sz="2800" b="1" i="1" dirty="0">
                <a:solidFill>
                  <a:schemeClr val="tx2"/>
                </a:solidFill>
              </a:rPr>
              <a:t>involved in patient care who have lost contact with the </a:t>
            </a:r>
          </a:p>
          <a:p>
            <a:pPr algn="ctr"/>
            <a:r>
              <a:rPr lang="en-US" sz="2800" b="1" i="1" dirty="0">
                <a:solidFill>
                  <a:schemeClr val="tx2"/>
                </a:solidFill>
              </a:rPr>
              <a:t>realities of day-to-day clinical practice.” </a:t>
            </a:r>
          </a:p>
          <a:p>
            <a:pPr algn="ctr"/>
            <a:endParaRPr lang="en-US" sz="2800" dirty="0">
              <a:solidFill>
                <a:schemeClr val="tx2"/>
              </a:solidFill>
            </a:endParaRPr>
          </a:p>
          <a:p>
            <a:pPr algn="ctr"/>
            <a:r>
              <a:rPr lang="en-US" sz="2800" dirty="0">
                <a:solidFill>
                  <a:schemeClr val="tx2"/>
                </a:solidFill>
              </a:rPr>
              <a:t>Dr. Paul </a:t>
            </a:r>
            <a:r>
              <a:rPr lang="en-US" sz="2800" dirty="0" err="1">
                <a:solidFill>
                  <a:schemeClr val="tx2"/>
                </a:solidFill>
              </a:rPr>
              <a:t>Teirstein</a:t>
            </a:r>
            <a:r>
              <a:rPr lang="en-US" sz="2800" dirty="0">
                <a:solidFill>
                  <a:schemeClr val="tx2"/>
                </a:solidFill>
              </a:rPr>
              <a:t>, President NBPAS</a:t>
            </a:r>
          </a:p>
        </p:txBody>
      </p:sp>
      <p:sp>
        <p:nvSpPr>
          <p:cNvPr id="5" name="Rectangle 4">
            <a:extLst>
              <a:ext uri="{FF2B5EF4-FFF2-40B4-BE49-F238E27FC236}">
                <a16:creationId xmlns:a16="http://schemas.microsoft.com/office/drawing/2014/main" id="{0C254AFF-419D-E940-BB97-190D601AED7D}"/>
              </a:ext>
            </a:extLst>
          </p:cNvPr>
          <p:cNvSpPr/>
          <p:nvPr/>
        </p:nvSpPr>
        <p:spPr>
          <a:xfrm>
            <a:off x="0" y="1487418"/>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08;p1">
            <a:extLst>
              <a:ext uri="{FF2B5EF4-FFF2-40B4-BE49-F238E27FC236}">
                <a16:creationId xmlns:a16="http://schemas.microsoft.com/office/drawing/2014/main" id="{707B24D5-A458-FF45-BF6A-0DB08AC4AC0F}"/>
              </a:ext>
            </a:extLst>
          </p:cNvPr>
          <p:cNvPicPr preferRelativeResize="0"/>
          <p:nvPr/>
        </p:nvPicPr>
        <p:blipFill rotWithShape="1">
          <a:blip r:embed="rId3">
            <a:alphaModFix/>
          </a:blip>
          <a:srcRect/>
          <a:stretch/>
        </p:blipFill>
        <p:spPr>
          <a:xfrm>
            <a:off x="10194880" y="335113"/>
            <a:ext cx="1665026" cy="910769"/>
          </a:xfrm>
          <a:prstGeom prst="rect">
            <a:avLst/>
          </a:prstGeom>
          <a:noFill/>
          <a:ln w="38100">
            <a:solidFill>
              <a:srgbClr val="AC162A"/>
            </a:solidFill>
          </a:ln>
        </p:spPr>
      </p:pic>
      <p:sp>
        <p:nvSpPr>
          <p:cNvPr id="2" name="Content Placeholder 2">
            <a:extLst>
              <a:ext uri="{FF2B5EF4-FFF2-40B4-BE49-F238E27FC236}">
                <a16:creationId xmlns:a16="http://schemas.microsoft.com/office/drawing/2014/main" id="{426CFDC5-8EA7-723E-6401-6177F903E9FA}"/>
              </a:ext>
            </a:extLst>
          </p:cNvPr>
          <p:cNvSpPr txBox="1">
            <a:spLocks/>
          </p:cNvSpPr>
          <p:nvPr/>
        </p:nvSpPr>
        <p:spPr>
          <a:xfrm>
            <a:off x="838200" y="2902380"/>
            <a:ext cx="10515600" cy="20113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0162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27" name="Rectangle 26">
            <a:extLst>
              <a:ext uri="{FF2B5EF4-FFF2-40B4-BE49-F238E27FC236}">
                <a16:creationId xmlns:a16="http://schemas.microsoft.com/office/drawing/2014/main" id="{29143BEF-FF3E-4D4D-8507-882CB797FE4D}"/>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6" name="Google Shape;216;p10"/>
          <p:cNvPicPr preferRelativeResize="0"/>
          <p:nvPr/>
        </p:nvPicPr>
        <p:blipFill rotWithShape="1">
          <a:blip r:embed="rId3">
            <a:alphaModFix/>
          </a:blip>
          <a:srcRect/>
          <a:stretch/>
        </p:blipFill>
        <p:spPr>
          <a:xfrm>
            <a:off x="3331207" y="1717876"/>
            <a:ext cx="5529585" cy="30246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AF909B-9DC5-2F45-9A8C-7673C10FE283}"/>
              </a:ext>
            </a:extLst>
          </p:cNvPr>
          <p:cNvSpPr/>
          <p:nvPr/>
        </p:nvSpPr>
        <p:spPr>
          <a:xfrm>
            <a:off x="0" y="1487419"/>
            <a:ext cx="12191999" cy="5370104"/>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spcBef>
                <a:spcPts val="1600"/>
              </a:spcBef>
            </a:pPr>
            <a:endParaRPr lang="en-US" sz="2250" dirty="0">
              <a:solidFill>
                <a:schemeClr val="tx2"/>
              </a:solidFill>
              <a:latin typeface="Arial" panose="020B0604020202020204" pitchFamily="34" charset="0"/>
              <a:cs typeface="Arial" panose="020B0604020202020204" pitchFamily="34" charset="0"/>
            </a:endParaRPr>
          </a:p>
          <a:p>
            <a:pPr algn="ctr"/>
            <a:endParaRPr lang="en-US" sz="1600" dirty="0"/>
          </a:p>
        </p:txBody>
      </p:sp>
      <p:sp>
        <p:nvSpPr>
          <p:cNvPr id="5" name="Rectangle 4">
            <a:extLst>
              <a:ext uri="{FF2B5EF4-FFF2-40B4-BE49-F238E27FC236}">
                <a16:creationId xmlns:a16="http://schemas.microsoft.com/office/drawing/2014/main" id="{0C254AFF-419D-E940-BB97-190D601AED7D}"/>
              </a:ext>
            </a:extLst>
          </p:cNvPr>
          <p:cNvSpPr/>
          <p:nvPr/>
        </p:nvSpPr>
        <p:spPr>
          <a:xfrm>
            <a:off x="0" y="1487418"/>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08;p1">
            <a:extLst>
              <a:ext uri="{FF2B5EF4-FFF2-40B4-BE49-F238E27FC236}">
                <a16:creationId xmlns:a16="http://schemas.microsoft.com/office/drawing/2014/main" id="{707B24D5-A458-FF45-BF6A-0DB08AC4AC0F}"/>
              </a:ext>
            </a:extLst>
          </p:cNvPr>
          <p:cNvPicPr preferRelativeResize="0"/>
          <p:nvPr/>
        </p:nvPicPr>
        <p:blipFill rotWithShape="1">
          <a:blip r:embed="rId3">
            <a:alphaModFix/>
          </a:blip>
          <a:srcRect/>
          <a:stretch/>
        </p:blipFill>
        <p:spPr>
          <a:xfrm>
            <a:off x="10242176" y="166984"/>
            <a:ext cx="1665026" cy="910769"/>
          </a:xfrm>
          <a:prstGeom prst="rect">
            <a:avLst/>
          </a:prstGeom>
          <a:noFill/>
          <a:ln w="38100">
            <a:solidFill>
              <a:srgbClr val="AC162A"/>
            </a:solidFill>
          </a:ln>
        </p:spPr>
      </p:pic>
      <p:sp>
        <p:nvSpPr>
          <p:cNvPr id="2" name="Content Placeholder 2">
            <a:extLst>
              <a:ext uri="{FF2B5EF4-FFF2-40B4-BE49-F238E27FC236}">
                <a16:creationId xmlns:a16="http://schemas.microsoft.com/office/drawing/2014/main" id="{426CFDC5-8EA7-723E-6401-6177F903E9FA}"/>
              </a:ext>
            </a:extLst>
          </p:cNvPr>
          <p:cNvSpPr txBox="1">
            <a:spLocks/>
          </p:cNvSpPr>
          <p:nvPr/>
        </p:nvSpPr>
        <p:spPr>
          <a:xfrm>
            <a:off x="838200" y="2902380"/>
            <a:ext cx="10515600" cy="20113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solidFill>
                <a:schemeClr val="tx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8074F21-99CF-A608-842F-FDDBAEF0D02D}"/>
              </a:ext>
            </a:extLst>
          </p:cNvPr>
          <p:cNvSpPr txBox="1"/>
          <p:nvPr/>
        </p:nvSpPr>
        <p:spPr>
          <a:xfrm>
            <a:off x="422031" y="264188"/>
            <a:ext cx="9557542" cy="1077218"/>
          </a:xfrm>
          <a:prstGeom prst="rect">
            <a:avLst/>
          </a:prstGeom>
          <a:noFill/>
        </p:spPr>
        <p:txBody>
          <a:bodyPr wrap="square" rtlCol="0">
            <a:spAutoFit/>
          </a:bodyPr>
          <a:lstStyle/>
          <a:p>
            <a:r>
              <a:rPr lang="en-US" sz="3200" b="1" dirty="0">
                <a:solidFill>
                  <a:schemeClr val="tx2"/>
                </a:solidFill>
                <a:latin typeface="Arial" panose="020B0604020202020204" pitchFamily="34" charset="0"/>
                <a:cs typeface="Arial" panose="020B0604020202020204" pitchFamily="34" charset="0"/>
              </a:rPr>
              <a:t>Why add NBPAS Certification in </a:t>
            </a:r>
            <a:r>
              <a:rPr lang="en-US" sz="3200" b="1" u="sng" dirty="0">
                <a:solidFill>
                  <a:schemeClr val="tx2"/>
                </a:solidFill>
                <a:latin typeface="Arial" panose="020B0604020202020204" pitchFamily="34" charset="0"/>
                <a:cs typeface="Arial" panose="020B0604020202020204" pitchFamily="34" charset="0"/>
              </a:rPr>
              <a:t>Addition</a:t>
            </a:r>
            <a:r>
              <a:rPr lang="en-US" sz="3200" b="1" dirty="0">
                <a:solidFill>
                  <a:schemeClr val="tx2"/>
                </a:solidFill>
                <a:latin typeface="Arial" panose="020B0604020202020204" pitchFamily="34" charset="0"/>
                <a:cs typeface="Arial" panose="020B0604020202020204" pitchFamily="34" charset="0"/>
              </a:rPr>
              <a:t> to  ABMS MOC? </a:t>
            </a:r>
          </a:p>
        </p:txBody>
      </p:sp>
      <p:sp>
        <p:nvSpPr>
          <p:cNvPr id="7" name="TextBox 6">
            <a:extLst>
              <a:ext uri="{FF2B5EF4-FFF2-40B4-BE49-F238E27FC236}">
                <a16:creationId xmlns:a16="http://schemas.microsoft.com/office/drawing/2014/main" id="{AA035EFD-85B2-54E7-B515-9A0713C23E7B}"/>
              </a:ext>
            </a:extLst>
          </p:cNvPr>
          <p:cNvSpPr txBox="1"/>
          <p:nvPr/>
        </p:nvSpPr>
        <p:spPr>
          <a:xfrm>
            <a:off x="838199" y="1661303"/>
            <a:ext cx="9958754" cy="5068054"/>
          </a:xfrm>
          <a:prstGeom prst="rect">
            <a:avLst/>
          </a:prstGeom>
          <a:noFill/>
        </p:spPr>
        <p:txBody>
          <a:bodyPr wrap="square" rtlCol="0">
            <a:spAutoFit/>
          </a:bodyPr>
          <a:lstStyle/>
          <a:p>
            <a:pPr marL="342900" indent="-342900">
              <a:spcBef>
                <a:spcPts val="1600"/>
              </a:spcBef>
              <a:buFont typeface="Arial" panose="020B0604020202020204" pitchFamily="34" charset="0"/>
              <a:buChar char="•"/>
            </a:pPr>
            <a:r>
              <a:rPr lang="en-US" sz="2250" dirty="0">
                <a:solidFill>
                  <a:schemeClr val="tx2"/>
                </a:solidFill>
                <a:latin typeface="Arial" panose="020B0604020202020204" pitchFamily="34" charset="0"/>
                <a:cs typeface="Arial" panose="020B0604020202020204" pitchFamily="34" charset="0"/>
              </a:rPr>
              <a:t>NBPAS provides a more clinically relevant learning pathway tailored to patient needs</a:t>
            </a:r>
          </a:p>
          <a:p>
            <a:pPr marL="342900" indent="-342900">
              <a:spcBef>
                <a:spcPts val="1600"/>
              </a:spcBef>
              <a:buFont typeface="Arial" panose="020B0604020202020204" pitchFamily="34" charset="0"/>
              <a:buChar char="•"/>
            </a:pPr>
            <a:r>
              <a:rPr lang="en-US" sz="2250" dirty="0">
                <a:solidFill>
                  <a:schemeClr val="tx2"/>
                </a:solidFill>
                <a:latin typeface="Arial" panose="020B0604020202020204" pitchFamily="34" charset="0"/>
                <a:cs typeface="Arial" panose="020B0604020202020204" pitchFamily="34" charset="0"/>
              </a:rPr>
              <a:t>AMA PRA Cat 1 CME™ provides real-time education from clinical experts regarding emerging medical trends, rapidly evolving data, and global events (i.e., COVID-19)</a:t>
            </a:r>
          </a:p>
          <a:p>
            <a:pPr marL="342900" indent="-342900">
              <a:spcBef>
                <a:spcPts val="1600"/>
              </a:spcBef>
              <a:buFont typeface="Arial" panose="020B0604020202020204" pitchFamily="34" charset="0"/>
              <a:buChar char="•"/>
            </a:pPr>
            <a:r>
              <a:rPr lang="en-US" sz="2250" dirty="0">
                <a:solidFill>
                  <a:schemeClr val="tx2"/>
                </a:solidFill>
                <a:latin typeface="Arial" panose="020B0604020202020204" pitchFamily="34" charset="0"/>
                <a:cs typeface="Arial" panose="020B0604020202020204" pitchFamily="34" charset="0"/>
              </a:rPr>
              <a:t>NBPAS led by a board of practicing physicians from esteemed medical institutions.</a:t>
            </a:r>
          </a:p>
          <a:p>
            <a:pPr marL="342900" indent="-342900">
              <a:spcBef>
                <a:spcPts val="1600"/>
              </a:spcBef>
              <a:buFont typeface="Arial" panose="020B0604020202020204" pitchFamily="34" charset="0"/>
              <a:buChar char="•"/>
            </a:pPr>
            <a:r>
              <a:rPr lang="en-US" sz="2250" dirty="0">
                <a:solidFill>
                  <a:schemeClr val="tx2"/>
                </a:solidFill>
                <a:latin typeface="Arial" panose="020B0604020202020204" pitchFamily="34" charset="0"/>
                <a:cs typeface="Arial" panose="020B0604020202020204" pitchFamily="34" charset="0"/>
              </a:rPr>
              <a:t>NBPAS does not agree with and prohibits the grandfathering of physicians from educational requirements</a:t>
            </a:r>
          </a:p>
          <a:p>
            <a:pPr marL="342900" indent="-342900">
              <a:spcBef>
                <a:spcPts val="1600"/>
              </a:spcBef>
              <a:buFont typeface="Arial" panose="020B0604020202020204" pitchFamily="34" charset="0"/>
              <a:buChar char="•"/>
            </a:pPr>
            <a:r>
              <a:rPr lang="en-US" sz="2250" dirty="0">
                <a:solidFill>
                  <a:schemeClr val="tx2"/>
                </a:solidFill>
                <a:latin typeface="Arial" panose="020B0604020202020204" pitchFamily="34" charset="0"/>
                <a:cs typeface="Arial" panose="020B0604020202020204" pitchFamily="34" charset="0"/>
              </a:rPr>
              <a:t>No single entity should be able to wield an expensive and arduous process that burdens the medical industry and raises the cost of health care. Competition is good for physicians and their patients. </a:t>
            </a:r>
          </a:p>
        </p:txBody>
      </p:sp>
    </p:spTree>
    <p:extLst>
      <p:ext uri="{BB962C8B-B14F-4D97-AF65-F5344CB8AC3E}">
        <p14:creationId xmlns:p14="http://schemas.microsoft.com/office/powerpoint/2010/main" val="2459091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AF909B-9DC5-2F45-9A8C-7673C10FE283}"/>
              </a:ext>
            </a:extLst>
          </p:cNvPr>
          <p:cNvSpPr/>
          <p:nvPr/>
        </p:nvSpPr>
        <p:spPr>
          <a:xfrm>
            <a:off x="0" y="1487419"/>
            <a:ext cx="12192000" cy="5370104"/>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254AFF-419D-E940-BB97-190D601AED7D}"/>
              </a:ext>
            </a:extLst>
          </p:cNvPr>
          <p:cNvSpPr/>
          <p:nvPr/>
        </p:nvSpPr>
        <p:spPr>
          <a:xfrm>
            <a:off x="0" y="1487418"/>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08;p1">
            <a:extLst>
              <a:ext uri="{FF2B5EF4-FFF2-40B4-BE49-F238E27FC236}">
                <a16:creationId xmlns:a16="http://schemas.microsoft.com/office/drawing/2014/main" id="{707B24D5-A458-FF45-BF6A-0DB08AC4AC0F}"/>
              </a:ext>
            </a:extLst>
          </p:cNvPr>
          <p:cNvPicPr preferRelativeResize="0"/>
          <p:nvPr/>
        </p:nvPicPr>
        <p:blipFill rotWithShape="1">
          <a:blip r:embed="rId3">
            <a:alphaModFix/>
          </a:blip>
          <a:srcRect/>
          <a:stretch/>
        </p:blipFill>
        <p:spPr>
          <a:xfrm>
            <a:off x="10242176" y="166984"/>
            <a:ext cx="1665026" cy="910769"/>
          </a:xfrm>
          <a:prstGeom prst="rect">
            <a:avLst/>
          </a:prstGeom>
          <a:noFill/>
          <a:ln w="38100">
            <a:solidFill>
              <a:srgbClr val="AC162A"/>
            </a:solidFill>
          </a:ln>
        </p:spPr>
      </p:pic>
      <p:sp>
        <p:nvSpPr>
          <p:cNvPr id="2" name="Content Placeholder 2">
            <a:extLst>
              <a:ext uri="{FF2B5EF4-FFF2-40B4-BE49-F238E27FC236}">
                <a16:creationId xmlns:a16="http://schemas.microsoft.com/office/drawing/2014/main" id="{426CFDC5-8EA7-723E-6401-6177F903E9FA}"/>
              </a:ext>
            </a:extLst>
          </p:cNvPr>
          <p:cNvSpPr txBox="1">
            <a:spLocks/>
          </p:cNvSpPr>
          <p:nvPr/>
        </p:nvSpPr>
        <p:spPr>
          <a:xfrm>
            <a:off x="838200" y="2902380"/>
            <a:ext cx="10515600" cy="20113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solidFill>
                  <a:schemeClr val="tx2"/>
                </a:solidFill>
                <a:latin typeface="Arial" panose="020B0604020202020204" pitchFamily="34" charset="0"/>
                <a:cs typeface="Arial" panose="020B0604020202020204" pitchFamily="34" charset="0"/>
              </a:rPr>
              <a:t>Common </a:t>
            </a:r>
            <a:br>
              <a:rPr lang="en-US" sz="4000" b="1" dirty="0">
                <a:solidFill>
                  <a:schemeClr val="tx2"/>
                </a:solidFill>
                <a:latin typeface="Arial" panose="020B0604020202020204" pitchFamily="34" charset="0"/>
                <a:cs typeface="Arial" panose="020B0604020202020204" pitchFamily="34" charset="0"/>
              </a:rPr>
            </a:br>
            <a:r>
              <a:rPr lang="en-US" sz="4000" b="1" dirty="0">
                <a:solidFill>
                  <a:schemeClr val="tx2"/>
                </a:solidFill>
                <a:latin typeface="Arial" panose="020B0604020202020204" pitchFamily="34" charset="0"/>
                <a:cs typeface="Arial" panose="020B0604020202020204" pitchFamily="34" charset="0"/>
              </a:rPr>
              <a:t>Questions and Answers </a:t>
            </a:r>
          </a:p>
          <a:p>
            <a:r>
              <a:rPr lang="en-US" sz="2000" dirty="0">
                <a:solidFill>
                  <a:schemeClr val="tx2"/>
                </a:solidFill>
                <a:latin typeface="Arial" panose="020B0604020202020204" pitchFamily="34" charset="0"/>
                <a:cs typeface="Arial" panose="020B0604020202020204" pitchFamily="34" charset="0"/>
              </a:rPr>
              <a:t>for Hospitals, Health Systems, Medical Executive Committees </a:t>
            </a:r>
            <a:br>
              <a:rPr lang="en-US" sz="2000" dirty="0">
                <a:solidFill>
                  <a:schemeClr val="tx2"/>
                </a:solidFill>
                <a:latin typeface="Arial" panose="020B0604020202020204" pitchFamily="34" charset="0"/>
                <a:cs typeface="Arial" panose="020B0604020202020204" pitchFamily="34" charset="0"/>
              </a:rPr>
            </a:br>
            <a:r>
              <a:rPr lang="en-US" sz="2000" dirty="0">
                <a:solidFill>
                  <a:schemeClr val="tx2"/>
                </a:solidFill>
                <a:latin typeface="Arial" panose="020B0604020202020204" pitchFamily="34" charset="0"/>
                <a:cs typeface="Arial" panose="020B0604020202020204" pitchFamily="34" charset="0"/>
              </a:rPr>
              <a:t>and Medical Staff Offices</a:t>
            </a:r>
          </a:p>
        </p:txBody>
      </p:sp>
    </p:spTree>
    <p:extLst>
      <p:ext uri="{BB962C8B-B14F-4D97-AF65-F5344CB8AC3E}">
        <p14:creationId xmlns:p14="http://schemas.microsoft.com/office/powerpoint/2010/main" val="338061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Rectangle 1">
            <a:extLst>
              <a:ext uri="{FF2B5EF4-FFF2-40B4-BE49-F238E27FC236}">
                <a16:creationId xmlns:a16="http://schemas.microsoft.com/office/drawing/2014/main" id="{9F2159D4-4E24-D07B-25CA-510D2277341E}"/>
              </a:ext>
            </a:extLst>
          </p:cNvPr>
          <p:cNvSpPr/>
          <p:nvPr/>
        </p:nvSpPr>
        <p:spPr>
          <a:xfrm>
            <a:off x="0" y="45719"/>
            <a:ext cx="12192000" cy="1737362"/>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oogle Shape;187;p9">
            <a:extLst>
              <a:ext uri="{FF2B5EF4-FFF2-40B4-BE49-F238E27FC236}">
                <a16:creationId xmlns:a16="http://schemas.microsoft.com/office/drawing/2014/main" id="{847AEEC0-E4BB-C240-820F-BCC7D552549B}"/>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22" name="Rectangle 21">
            <a:extLst>
              <a:ext uri="{FF2B5EF4-FFF2-40B4-BE49-F238E27FC236}">
                <a16:creationId xmlns:a16="http://schemas.microsoft.com/office/drawing/2014/main" id="{3B5EE82B-9237-1E44-AC41-67DB65F3ED93}"/>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8A68F544-28B3-994E-8168-093657F2E80C}"/>
              </a:ext>
            </a:extLst>
          </p:cNvPr>
          <p:cNvSpPr txBox="1"/>
          <p:nvPr/>
        </p:nvSpPr>
        <p:spPr>
          <a:xfrm>
            <a:off x="-173380" y="598400"/>
            <a:ext cx="115882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44546A"/>
                </a:solidFill>
                <a:effectLst/>
                <a:uLnTx/>
                <a:uFillTx/>
                <a:latin typeface="Arial"/>
                <a:cs typeface="Arial"/>
                <a:sym typeface="Arial"/>
              </a:rPr>
              <a:t>Is NBPAS an “Accepted” Board Certification?</a:t>
            </a:r>
          </a:p>
        </p:txBody>
      </p:sp>
      <p:sp>
        <p:nvSpPr>
          <p:cNvPr id="4" name="Content Placeholder 2">
            <a:extLst>
              <a:ext uri="{FF2B5EF4-FFF2-40B4-BE49-F238E27FC236}">
                <a16:creationId xmlns:a16="http://schemas.microsoft.com/office/drawing/2014/main" id="{BF82AB7F-73E8-0207-B244-050222B02D45}"/>
              </a:ext>
            </a:extLst>
          </p:cNvPr>
          <p:cNvSpPr>
            <a:spLocks noGrp="1"/>
          </p:cNvSpPr>
          <p:nvPr>
            <p:ph idx="1"/>
          </p:nvPr>
        </p:nvSpPr>
        <p:spPr>
          <a:xfrm>
            <a:off x="681721" y="2117744"/>
            <a:ext cx="10515600" cy="4351338"/>
          </a:xfrm>
        </p:spPr>
        <p:txBody>
          <a:bodyPr>
            <a:normAutofit fontScale="92500" lnSpcReduction="10000"/>
          </a:bodyPr>
          <a:lstStyle/>
          <a:p>
            <a:pPr marL="0" indent="0">
              <a:buNone/>
            </a:pPr>
            <a:r>
              <a:rPr lang="en-US" dirty="0">
                <a:solidFill>
                  <a:schemeClr val="tx2"/>
                </a:solidFill>
                <a:latin typeface="Arial" panose="020B0604020202020204" pitchFamily="34" charset="0"/>
                <a:cs typeface="Arial" panose="020B0604020202020204" pitchFamily="34" charset="0"/>
              </a:rPr>
              <a:t>NBPAS meets national accreditation standards for: </a:t>
            </a:r>
          </a:p>
          <a:p>
            <a:pPr marL="0" indent="0">
              <a:buNone/>
            </a:pPr>
            <a:endParaRPr lang="en-US" dirty="0">
              <a:solidFill>
                <a:schemeClr val="tx2"/>
              </a:solidFill>
              <a:latin typeface="Arial" panose="020B0604020202020204" pitchFamily="34" charset="0"/>
              <a:cs typeface="Arial" panose="020B0604020202020204" pitchFamily="34" charset="0"/>
            </a:endParaRPr>
          </a:p>
          <a:p>
            <a:r>
              <a:rPr lang="en-US" b="1" dirty="0">
                <a:solidFill>
                  <a:schemeClr val="tx2"/>
                </a:solidFill>
                <a:latin typeface="Arial" panose="020B0604020202020204" pitchFamily="34" charset="0"/>
                <a:cs typeface="Arial" panose="020B0604020202020204" pitchFamily="34" charset="0"/>
              </a:rPr>
              <a:t>Hospitals: </a:t>
            </a:r>
            <a:r>
              <a:rPr lang="en-US" dirty="0">
                <a:solidFill>
                  <a:schemeClr val="tx2"/>
                </a:solidFill>
                <a:latin typeface="Arial" panose="020B0604020202020204" pitchFamily="34" charset="0"/>
                <a:cs typeface="Arial" panose="020B0604020202020204" pitchFamily="34" charset="0"/>
              </a:rPr>
              <a:t>The Joint Commission, DNV, CIHQ, ACHC</a:t>
            </a:r>
          </a:p>
          <a:p>
            <a:endParaRPr lang="en-US" dirty="0">
              <a:solidFill>
                <a:schemeClr val="tx2"/>
              </a:solidFill>
              <a:latin typeface="Arial" panose="020B0604020202020204" pitchFamily="34" charset="0"/>
              <a:cs typeface="Arial" panose="020B0604020202020204" pitchFamily="34" charset="0"/>
            </a:endParaRPr>
          </a:p>
          <a:p>
            <a:r>
              <a:rPr lang="en-US" b="1" dirty="0">
                <a:solidFill>
                  <a:schemeClr val="tx2"/>
                </a:solidFill>
                <a:latin typeface="Arial" panose="020B0604020202020204" pitchFamily="34" charset="0"/>
                <a:cs typeface="Arial" panose="020B0604020202020204" pitchFamily="34" charset="0"/>
              </a:rPr>
              <a:t>Health Plans:  </a:t>
            </a:r>
            <a:r>
              <a:rPr lang="en-US" dirty="0">
                <a:solidFill>
                  <a:schemeClr val="tx2"/>
                </a:solidFill>
                <a:latin typeface="Arial" panose="020B0604020202020204" pitchFamily="34" charset="0"/>
                <a:cs typeface="Arial" panose="020B0604020202020204" pitchFamily="34" charset="0"/>
              </a:rPr>
              <a:t>NCQA and URAC</a:t>
            </a:r>
          </a:p>
          <a:p>
            <a:endParaRPr lang="en-US" dirty="0">
              <a:solidFill>
                <a:schemeClr val="tx2"/>
              </a:solidFill>
              <a:latin typeface="Arial" panose="020B0604020202020204" pitchFamily="34" charset="0"/>
              <a:cs typeface="Arial" panose="020B0604020202020204" pitchFamily="34" charset="0"/>
            </a:endParaRPr>
          </a:p>
          <a:p>
            <a:r>
              <a:rPr lang="en-US" b="1" dirty="0">
                <a:solidFill>
                  <a:schemeClr val="tx2"/>
                </a:solidFill>
                <a:latin typeface="Arial" panose="020B0604020202020204" pitchFamily="34" charset="0"/>
                <a:cs typeface="Arial" panose="020B0604020202020204" pitchFamily="34" charset="0"/>
              </a:rPr>
              <a:t>Primary Source Verification (PSV) </a:t>
            </a:r>
            <a:r>
              <a:rPr lang="en-US" dirty="0">
                <a:solidFill>
                  <a:schemeClr val="tx2"/>
                </a:solidFill>
                <a:latin typeface="Arial" panose="020B0604020202020204" pitchFamily="34" charset="0"/>
                <a:cs typeface="Arial" panose="020B0604020202020204" pitchFamily="34" charset="0"/>
              </a:rPr>
              <a:t>performed</a:t>
            </a:r>
            <a:r>
              <a:rPr lang="en-US" b="1" dirty="0">
                <a:solidFill>
                  <a:schemeClr val="tx2"/>
                </a:solidFill>
                <a:latin typeface="Arial" panose="020B0604020202020204" pitchFamily="34" charset="0"/>
                <a:cs typeface="Arial" panose="020B0604020202020204" pitchFamily="34" charset="0"/>
              </a:rPr>
              <a:t> </a:t>
            </a:r>
            <a:r>
              <a:rPr lang="en-US" dirty="0">
                <a:solidFill>
                  <a:schemeClr val="tx2"/>
                </a:solidFill>
                <a:latin typeface="Arial" panose="020B0604020202020204" pitchFamily="34" charset="0"/>
                <a:cs typeface="Arial" panose="020B0604020202020204" pitchFamily="34" charset="0"/>
              </a:rPr>
              <a:t>for all physicians</a:t>
            </a:r>
          </a:p>
          <a:p>
            <a:endParaRPr lang="en-US" dirty="0">
              <a:solidFill>
                <a:schemeClr val="tx2"/>
              </a:solidFill>
              <a:latin typeface="Arial" panose="020B0604020202020204" pitchFamily="34" charset="0"/>
              <a:cs typeface="Arial" panose="020B0604020202020204" pitchFamily="34" charset="0"/>
            </a:endParaRPr>
          </a:p>
          <a:p>
            <a:r>
              <a:rPr lang="en-US" sz="2800" b="1" dirty="0">
                <a:solidFill>
                  <a:schemeClr val="tx2"/>
                </a:solidFill>
                <a:latin typeface="Arial" panose="020B0604020202020204" pitchFamily="34" charset="0"/>
                <a:cs typeface="Arial" panose="020B0604020202020204" pitchFamily="34" charset="0"/>
              </a:rPr>
              <a:t>Accepted</a:t>
            </a:r>
            <a:r>
              <a:rPr lang="en-US" sz="2800" dirty="0">
                <a:solidFill>
                  <a:schemeClr val="tx2"/>
                </a:solidFill>
                <a:latin typeface="Arial" panose="020B0604020202020204" pitchFamily="34" charset="0"/>
                <a:cs typeface="Arial" panose="020B0604020202020204" pitchFamily="34" charset="0"/>
              </a:rPr>
              <a:t> at nearly 200 hospitals, health systems, telemedicine companies, private practices, payers, and growing steadily</a:t>
            </a:r>
          </a:p>
          <a:p>
            <a:pPr marL="0" indent="0">
              <a:buNone/>
            </a:pPr>
            <a:endParaRPr lang="en-US" sz="2800" dirty="0">
              <a:solidFill>
                <a:schemeClr val="tx2"/>
              </a:solidFill>
              <a:latin typeface="Arial" panose="020B0604020202020204" pitchFamily="34" charset="0"/>
              <a:cs typeface="Arial" panose="020B0604020202020204" pitchFamily="34" charset="0"/>
            </a:endParaRPr>
          </a:p>
          <a:p>
            <a:pPr marL="0" indent="0">
              <a:buNone/>
            </a:pPr>
            <a:endParaRPr lang="en-US" dirty="0">
              <a:solidFill>
                <a:schemeClr val="tx2"/>
              </a:solidFill>
              <a:latin typeface="Arial" panose="020B0604020202020204" pitchFamily="34" charset="0"/>
              <a:cs typeface="Arial" panose="020B0604020202020204" pitchFamily="34" charset="0"/>
            </a:endParaRPr>
          </a:p>
          <a:p>
            <a:pPr marL="0" indent="0">
              <a:buNone/>
            </a:pPr>
            <a:endParaRPr lang="en-US" dirty="0"/>
          </a:p>
        </p:txBody>
      </p:sp>
      <p:sp>
        <p:nvSpPr>
          <p:cNvPr id="5" name="Rectangle 1">
            <a:extLst>
              <a:ext uri="{FF2B5EF4-FFF2-40B4-BE49-F238E27FC236}">
                <a16:creationId xmlns:a16="http://schemas.microsoft.com/office/drawing/2014/main" id="{4EE1750C-D61F-ACCE-FA27-4EA9B0AC1CE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mn-ea"/>
                <a:cs typeface="+mn-cs"/>
              </a:rPr>
              <a:t> </a:t>
            </a:r>
            <a:r>
              <a:rPr kumimoji="0" lang="en-US" altLang="en-US" sz="12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8709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E0BAED-C0E9-F7AF-58DF-BC3B3B852E56}"/>
              </a:ext>
            </a:extLst>
          </p:cNvPr>
          <p:cNvSpPr/>
          <p:nvPr/>
        </p:nvSpPr>
        <p:spPr>
          <a:xfrm>
            <a:off x="0" y="29429"/>
            <a:ext cx="12192000" cy="1118266"/>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 letter&#10;&#10;Description automatically generated">
            <a:extLst>
              <a:ext uri="{FF2B5EF4-FFF2-40B4-BE49-F238E27FC236}">
                <a16:creationId xmlns:a16="http://schemas.microsoft.com/office/drawing/2014/main" id="{D494B097-025C-74A4-16F1-81CFF9127756}"/>
              </a:ext>
            </a:extLst>
          </p:cNvPr>
          <p:cNvPicPr>
            <a:picLocks noChangeAspect="1"/>
          </p:cNvPicPr>
          <p:nvPr/>
        </p:nvPicPr>
        <p:blipFill>
          <a:blip r:embed="rId3"/>
          <a:stretch>
            <a:fillRect/>
          </a:stretch>
        </p:blipFill>
        <p:spPr>
          <a:xfrm>
            <a:off x="0" y="1402124"/>
            <a:ext cx="5810063" cy="5057795"/>
          </a:xfrm>
          <a:prstGeom prst="rect">
            <a:avLst/>
          </a:prstGeom>
        </p:spPr>
      </p:pic>
      <p:pic>
        <p:nvPicPr>
          <p:cNvPr id="5" name="Content Placeholder 4" descr="Graphical user interface, text, application, email&#10;&#10;Description automatically generated">
            <a:extLst>
              <a:ext uri="{FF2B5EF4-FFF2-40B4-BE49-F238E27FC236}">
                <a16:creationId xmlns:a16="http://schemas.microsoft.com/office/drawing/2014/main" id="{D90CBB09-3386-DE20-DEB5-554935FDA053}"/>
              </a:ext>
            </a:extLst>
          </p:cNvPr>
          <p:cNvPicPr>
            <a:picLocks noGrp="1" noChangeAspect="1"/>
          </p:cNvPicPr>
          <p:nvPr>
            <p:ph idx="1"/>
          </p:nvPr>
        </p:nvPicPr>
        <p:blipFill rotWithShape="1">
          <a:blip r:embed="rId4"/>
          <a:srcRect b="18374"/>
          <a:stretch/>
        </p:blipFill>
        <p:spPr>
          <a:xfrm>
            <a:off x="5552849" y="3590492"/>
            <a:ext cx="6539758" cy="3115475"/>
          </a:xfrm>
        </p:spPr>
      </p:pic>
      <p:pic>
        <p:nvPicPr>
          <p:cNvPr id="12" name="Picture 11" descr="Text&#10;&#10;Description automatically generated with medium confidence">
            <a:extLst>
              <a:ext uri="{FF2B5EF4-FFF2-40B4-BE49-F238E27FC236}">
                <a16:creationId xmlns:a16="http://schemas.microsoft.com/office/drawing/2014/main" id="{B3654797-2EDF-086B-0AE1-28FB916B0FA2}"/>
              </a:ext>
            </a:extLst>
          </p:cNvPr>
          <p:cNvPicPr>
            <a:picLocks noChangeAspect="1"/>
          </p:cNvPicPr>
          <p:nvPr/>
        </p:nvPicPr>
        <p:blipFill>
          <a:blip r:embed="rId5"/>
          <a:stretch>
            <a:fillRect/>
          </a:stretch>
        </p:blipFill>
        <p:spPr>
          <a:xfrm>
            <a:off x="5420299" y="1124522"/>
            <a:ext cx="6415093" cy="1996535"/>
          </a:xfrm>
          <a:prstGeom prst="rect">
            <a:avLst/>
          </a:prstGeom>
        </p:spPr>
      </p:pic>
      <p:sp>
        <p:nvSpPr>
          <p:cNvPr id="13" name="TextBox 12">
            <a:extLst>
              <a:ext uri="{FF2B5EF4-FFF2-40B4-BE49-F238E27FC236}">
                <a16:creationId xmlns:a16="http://schemas.microsoft.com/office/drawing/2014/main" id="{9C8B0497-A072-AE8C-B81E-97F4AE271C7F}"/>
              </a:ext>
            </a:extLst>
          </p:cNvPr>
          <p:cNvSpPr txBox="1"/>
          <p:nvPr/>
        </p:nvSpPr>
        <p:spPr>
          <a:xfrm>
            <a:off x="215932" y="29429"/>
            <a:ext cx="11976068" cy="954107"/>
          </a:xfrm>
          <a:prstGeom prst="rect">
            <a:avLst/>
          </a:prstGeom>
          <a:noFill/>
        </p:spPr>
        <p:txBody>
          <a:bodyPr wrap="square" rtlCol="0">
            <a:spAutoFit/>
          </a:bodyPr>
          <a:lstStyle/>
          <a:p>
            <a:pPr algn="ctr"/>
            <a:r>
              <a:rPr lang="en-US" sz="2800" dirty="0">
                <a:solidFill>
                  <a:schemeClr val="tx2"/>
                </a:solidFill>
                <a:latin typeface="Arial" panose="020B0604020202020204" pitchFamily="34" charset="0"/>
                <a:cs typeface="Arial" panose="020B0604020202020204" pitchFamily="34" charset="0"/>
              </a:rPr>
              <a:t>NBPAS Added as a “</a:t>
            </a:r>
            <a:r>
              <a:rPr lang="en-US" sz="2800" b="1" dirty="0">
                <a:solidFill>
                  <a:schemeClr val="tx2"/>
                </a:solidFill>
                <a:latin typeface="Arial" panose="020B0604020202020204" pitchFamily="34" charset="0"/>
                <a:cs typeface="Arial" panose="020B0604020202020204" pitchFamily="34" charset="0"/>
              </a:rPr>
              <a:t>designated equivalent source agency</a:t>
            </a:r>
            <a:r>
              <a:rPr lang="en-US" sz="2800" dirty="0">
                <a:solidFill>
                  <a:schemeClr val="tx2"/>
                </a:solidFill>
                <a:latin typeface="Arial" panose="020B0604020202020204" pitchFamily="34" charset="0"/>
                <a:cs typeface="Arial" panose="020B0604020202020204" pitchFamily="34" charset="0"/>
              </a:rPr>
              <a:t>” by TJC and an “</a:t>
            </a:r>
            <a:r>
              <a:rPr lang="en-US" sz="2800" b="1" dirty="0">
                <a:solidFill>
                  <a:schemeClr val="tx2"/>
                </a:solidFill>
                <a:latin typeface="Arial" panose="020B0604020202020204" pitchFamily="34" charset="0"/>
                <a:cs typeface="Arial" panose="020B0604020202020204" pitchFamily="34" charset="0"/>
              </a:rPr>
              <a:t>acceptable source for board certification</a:t>
            </a:r>
            <a:r>
              <a:rPr lang="en-US" sz="2800" dirty="0">
                <a:solidFill>
                  <a:schemeClr val="tx2"/>
                </a:solidFill>
                <a:latin typeface="Arial" panose="020B0604020202020204" pitchFamily="34" charset="0"/>
                <a:cs typeface="Arial" panose="020B0604020202020204" pitchFamily="34" charset="0"/>
              </a:rPr>
              <a:t>” by NCQA.</a:t>
            </a:r>
          </a:p>
        </p:txBody>
      </p:sp>
      <p:pic>
        <p:nvPicPr>
          <p:cNvPr id="16" name="Picture 15" descr="Graphical user interface, text&#10;&#10;Description automatically generated">
            <a:extLst>
              <a:ext uri="{FF2B5EF4-FFF2-40B4-BE49-F238E27FC236}">
                <a16:creationId xmlns:a16="http://schemas.microsoft.com/office/drawing/2014/main" id="{D5D9B96F-22FA-118E-E7D8-0E98244FD3E1}"/>
              </a:ext>
            </a:extLst>
          </p:cNvPr>
          <p:cNvPicPr>
            <a:picLocks noChangeAspect="1"/>
          </p:cNvPicPr>
          <p:nvPr/>
        </p:nvPicPr>
        <p:blipFill rotWithShape="1">
          <a:blip r:embed="rId6"/>
          <a:srcRect t="58326"/>
          <a:stretch/>
        </p:blipFill>
        <p:spPr>
          <a:xfrm>
            <a:off x="5295634" y="3091683"/>
            <a:ext cx="6539758" cy="401485"/>
          </a:xfrm>
          <a:prstGeom prst="rect">
            <a:avLst/>
          </a:prstGeom>
        </p:spPr>
      </p:pic>
    </p:spTree>
    <p:extLst>
      <p:ext uri="{BB962C8B-B14F-4D97-AF65-F5344CB8AC3E}">
        <p14:creationId xmlns:p14="http://schemas.microsoft.com/office/powerpoint/2010/main" val="72304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Rectangle 1">
            <a:extLst>
              <a:ext uri="{FF2B5EF4-FFF2-40B4-BE49-F238E27FC236}">
                <a16:creationId xmlns:a16="http://schemas.microsoft.com/office/drawing/2014/main" id="{9F2159D4-4E24-D07B-25CA-510D2277341E}"/>
              </a:ext>
            </a:extLst>
          </p:cNvPr>
          <p:cNvSpPr/>
          <p:nvPr/>
        </p:nvSpPr>
        <p:spPr>
          <a:xfrm>
            <a:off x="0" y="45719"/>
            <a:ext cx="12192000" cy="1737362"/>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oogle Shape;187;p9">
            <a:extLst>
              <a:ext uri="{FF2B5EF4-FFF2-40B4-BE49-F238E27FC236}">
                <a16:creationId xmlns:a16="http://schemas.microsoft.com/office/drawing/2014/main" id="{847AEEC0-E4BB-C240-820F-BCC7D552549B}"/>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22" name="Rectangle 21">
            <a:extLst>
              <a:ext uri="{FF2B5EF4-FFF2-40B4-BE49-F238E27FC236}">
                <a16:creationId xmlns:a16="http://schemas.microsoft.com/office/drawing/2014/main" id="{3B5EE82B-9237-1E44-AC41-67DB65F3ED93}"/>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8A68F544-28B3-994E-8168-093657F2E80C}"/>
              </a:ext>
            </a:extLst>
          </p:cNvPr>
          <p:cNvSpPr txBox="1"/>
          <p:nvPr/>
        </p:nvSpPr>
        <p:spPr>
          <a:xfrm>
            <a:off x="1219193" y="725269"/>
            <a:ext cx="97536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44546A"/>
                </a:solidFill>
                <a:effectLst/>
                <a:uLnTx/>
                <a:uFillTx/>
                <a:latin typeface="Arial"/>
                <a:cs typeface="Arial"/>
                <a:sym typeface="Arial"/>
              </a:rPr>
              <a:t>What About Health </a:t>
            </a:r>
            <a:r>
              <a:rPr lang="en-US" sz="3600" b="1" kern="0" dirty="0">
                <a:solidFill>
                  <a:srgbClr val="44546A"/>
                </a:solidFill>
                <a:latin typeface="Arial"/>
                <a:cs typeface="Arial"/>
                <a:sym typeface="Arial"/>
              </a:rPr>
              <a:t>I</a:t>
            </a:r>
            <a:r>
              <a:rPr kumimoji="0" lang="en-US" sz="3600" b="1" i="0" u="none" strike="noStrike" kern="0" cap="none" spc="0" normalizeH="0" baseline="0" noProof="0" dirty="0" err="1">
                <a:ln>
                  <a:noFill/>
                </a:ln>
                <a:solidFill>
                  <a:srgbClr val="44546A"/>
                </a:solidFill>
                <a:effectLst/>
                <a:uLnTx/>
                <a:uFillTx/>
                <a:latin typeface="Arial"/>
                <a:cs typeface="Arial"/>
                <a:sym typeface="Arial"/>
              </a:rPr>
              <a:t>nsurance</a:t>
            </a:r>
            <a:r>
              <a:rPr kumimoji="0" lang="en-US" sz="3600" b="1" i="0" u="none" strike="noStrike" kern="0" cap="none" spc="0" normalizeH="0" baseline="0" noProof="0" dirty="0">
                <a:ln>
                  <a:noFill/>
                </a:ln>
                <a:solidFill>
                  <a:srgbClr val="44546A"/>
                </a:solidFill>
                <a:effectLst/>
                <a:uLnTx/>
                <a:uFillTx/>
                <a:latin typeface="Arial"/>
                <a:cs typeface="Arial"/>
                <a:sym typeface="Arial"/>
              </a:rPr>
              <a:t> </a:t>
            </a:r>
            <a:r>
              <a:rPr lang="en-US" sz="3600" b="1" kern="0" dirty="0">
                <a:solidFill>
                  <a:srgbClr val="44546A"/>
                </a:solidFill>
                <a:latin typeface="Arial"/>
                <a:cs typeface="Arial"/>
                <a:sym typeface="Arial"/>
              </a:rPr>
              <a:t>C</a:t>
            </a:r>
            <a:r>
              <a:rPr kumimoji="0" lang="en-US" sz="3600" b="1" i="0" u="none" strike="noStrike" kern="0" cap="none" spc="0" normalizeH="0" baseline="0" noProof="0" dirty="0" err="1">
                <a:ln>
                  <a:noFill/>
                </a:ln>
                <a:solidFill>
                  <a:srgbClr val="44546A"/>
                </a:solidFill>
                <a:effectLst/>
                <a:uLnTx/>
                <a:uFillTx/>
                <a:latin typeface="Arial"/>
                <a:cs typeface="Arial"/>
                <a:sym typeface="Arial"/>
              </a:rPr>
              <a:t>ompanies</a:t>
            </a:r>
            <a:r>
              <a:rPr kumimoji="0" lang="en-US" sz="3600" b="1" i="0" u="none" strike="noStrike" kern="0" cap="none" spc="0" normalizeH="0" baseline="0" noProof="0" dirty="0">
                <a:ln>
                  <a:noFill/>
                </a:ln>
                <a:solidFill>
                  <a:srgbClr val="44546A"/>
                </a:solidFill>
                <a:effectLst/>
                <a:uLnTx/>
                <a:uFillTx/>
                <a:latin typeface="Arial"/>
                <a:cs typeface="Arial"/>
                <a:sym typeface="Arial"/>
              </a:rPr>
              <a:t>?</a:t>
            </a:r>
          </a:p>
        </p:txBody>
      </p:sp>
      <p:sp>
        <p:nvSpPr>
          <p:cNvPr id="6" name="Oval 5">
            <a:extLst>
              <a:ext uri="{FF2B5EF4-FFF2-40B4-BE49-F238E27FC236}">
                <a16:creationId xmlns:a16="http://schemas.microsoft.com/office/drawing/2014/main" id="{D214F597-3172-ED0B-59D2-503E62F424BF}"/>
              </a:ext>
            </a:extLst>
          </p:cNvPr>
          <p:cNvSpPr/>
          <p:nvPr/>
        </p:nvSpPr>
        <p:spPr>
          <a:xfrm>
            <a:off x="9584214" y="3429000"/>
            <a:ext cx="2057400" cy="205740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4416AE5-E8ED-C302-8568-06085F01A6B3}"/>
              </a:ext>
            </a:extLst>
          </p:cNvPr>
          <p:cNvSpPr txBox="1"/>
          <p:nvPr/>
        </p:nvSpPr>
        <p:spPr>
          <a:xfrm>
            <a:off x="695532" y="2021330"/>
            <a:ext cx="888868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4546A"/>
                </a:solidFill>
                <a:effectLst/>
                <a:uLnTx/>
                <a:uFillTx/>
                <a:latin typeface="Arial"/>
                <a:cs typeface="Arial"/>
                <a:sym typeface="Arial"/>
              </a:rPr>
              <a:t>Widespread and Growing </a:t>
            </a:r>
            <a:r>
              <a:rPr lang="en-US" sz="2800" b="1" kern="0" dirty="0">
                <a:solidFill>
                  <a:srgbClr val="44546A"/>
                </a:solidFill>
                <a:latin typeface="Arial"/>
                <a:cs typeface="Arial"/>
                <a:sym typeface="Arial"/>
              </a:rPr>
              <a:t>Recognition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800" b="1" kern="0" dirty="0">
              <a:solidFill>
                <a:srgbClr val="44546A"/>
              </a:solidFill>
              <a:latin typeface="Arial"/>
              <a:cs typeface="Arial"/>
              <a:sym typeface="Arial"/>
            </a:endParaRPr>
          </a:p>
          <a:p>
            <a:pPr marL="457200" marR="0" lvl="0" indent="-4572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kern="0" dirty="0">
                <a:solidFill>
                  <a:srgbClr val="44546A"/>
                </a:solidFill>
                <a:latin typeface="Arial"/>
                <a:cs typeface="Arial"/>
                <a:sym typeface="Arial"/>
              </a:rPr>
              <a:t>Meets national accreditation standards by CMS-deemed agencies for health plans (NCQA, URAC)</a:t>
            </a:r>
          </a:p>
          <a:p>
            <a:pPr marL="457200" lvl="0" indent="-457200">
              <a:buClr>
                <a:srgbClr val="000000"/>
              </a:buClr>
              <a:buFont typeface="Arial" panose="020B0604020202020204" pitchFamily="34" charset="0"/>
              <a:buChar char="•"/>
              <a:defRPr/>
            </a:pPr>
            <a:endParaRPr lang="en-US" sz="2800" kern="0" dirty="0">
              <a:solidFill>
                <a:srgbClr val="44546A"/>
              </a:solidFill>
              <a:latin typeface="Arial"/>
              <a:cs typeface="Arial"/>
              <a:sym typeface="Arial"/>
            </a:endParaRPr>
          </a:p>
          <a:p>
            <a:pPr marL="457200" lvl="0" indent="-457200">
              <a:buClr>
                <a:srgbClr val="000000"/>
              </a:buClr>
              <a:buFont typeface="Arial" panose="020B0604020202020204" pitchFamily="34" charset="0"/>
              <a:buChar char="•"/>
              <a:defRPr/>
            </a:pPr>
            <a:r>
              <a:rPr lang="en-US" sz="2800" b="1" kern="0" dirty="0">
                <a:solidFill>
                  <a:srgbClr val="44546A"/>
                </a:solidFill>
                <a:latin typeface="Arial"/>
                <a:cs typeface="Arial"/>
                <a:sym typeface="Arial"/>
              </a:rPr>
              <a:t>Importan</a:t>
            </a:r>
            <a:r>
              <a:rPr lang="en-US" sz="2800" kern="0" dirty="0">
                <a:solidFill>
                  <a:srgbClr val="44546A"/>
                </a:solidFill>
                <a:latin typeface="Arial"/>
                <a:cs typeface="Arial"/>
                <a:sym typeface="Arial"/>
              </a:rPr>
              <a:t>t: These standards allow </a:t>
            </a:r>
            <a:r>
              <a:rPr lang="en-US" sz="2800" u="sng" kern="0" dirty="0">
                <a:solidFill>
                  <a:srgbClr val="44546A"/>
                </a:solidFill>
                <a:latin typeface="Arial"/>
                <a:cs typeface="Arial"/>
                <a:sym typeface="Arial"/>
              </a:rPr>
              <a:t>hospitals</a:t>
            </a:r>
            <a:r>
              <a:rPr lang="en-US" sz="2800" kern="0" dirty="0">
                <a:solidFill>
                  <a:srgbClr val="44546A"/>
                </a:solidFill>
                <a:latin typeface="Arial"/>
                <a:cs typeface="Arial"/>
                <a:sym typeface="Arial"/>
              </a:rPr>
              <a:t> to determine internal physician credentialing requirements. </a:t>
            </a:r>
            <a:endParaRPr kumimoji="0" lang="en-US" sz="2800" i="0" u="none" strike="noStrike" kern="0" cap="none" spc="0" normalizeH="0" baseline="0" noProof="0" dirty="0">
              <a:ln>
                <a:noFill/>
              </a:ln>
              <a:solidFill>
                <a:srgbClr val="44546A"/>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solidFill>
                <a:srgbClr val="44546A"/>
              </a:solidFill>
              <a:effectLst/>
              <a:uLnTx/>
              <a:uFillTx/>
              <a:latin typeface="Arial"/>
              <a:cs typeface="Arial"/>
              <a:sym typeface="Arial"/>
            </a:endParaRPr>
          </a:p>
        </p:txBody>
      </p:sp>
      <p:pic>
        <p:nvPicPr>
          <p:cNvPr id="10" name="Graphic 9" descr="Checkmark outline">
            <a:extLst>
              <a:ext uri="{FF2B5EF4-FFF2-40B4-BE49-F238E27FC236}">
                <a16:creationId xmlns:a16="http://schemas.microsoft.com/office/drawing/2014/main" id="{4A454777-CE43-C7C4-1378-4B5C794E2B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24494" y="3936490"/>
            <a:ext cx="1080557" cy="1080557"/>
          </a:xfrm>
          <a:prstGeom prst="rect">
            <a:avLst/>
          </a:prstGeom>
        </p:spPr>
      </p:pic>
    </p:spTree>
    <p:extLst>
      <p:ext uri="{BB962C8B-B14F-4D97-AF65-F5344CB8AC3E}">
        <p14:creationId xmlns:p14="http://schemas.microsoft.com/office/powerpoint/2010/main" val="308700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21" name="Google Shape;187;p9">
            <a:extLst>
              <a:ext uri="{FF2B5EF4-FFF2-40B4-BE49-F238E27FC236}">
                <a16:creationId xmlns:a16="http://schemas.microsoft.com/office/drawing/2014/main" id="{847AEEC0-E4BB-C240-820F-BCC7D552549B}"/>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22" name="Rectangle 21">
            <a:extLst>
              <a:ext uri="{FF2B5EF4-FFF2-40B4-BE49-F238E27FC236}">
                <a16:creationId xmlns:a16="http://schemas.microsoft.com/office/drawing/2014/main" id="{3B5EE82B-9237-1E44-AC41-67DB65F3ED93}"/>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8A68F544-28B3-994E-8168-093657F2E80C}"/>
              </a:ext>
            </a:extLst>
          </p:cNvPr>
          <p:cNvSpPr txBox="1"/>
          <p:nvPr/>
        </p:nvSpPr>
        <p:spPr>
          <a:xfrm>
            <a:off x="1730327" y="433683"/>
            <a:ext cx="873134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4546A"/>
                </a:solidFill>
                <a:effectLst/>
                <a:uLnTx/>
                <a:uFillTx/>
                <a:latin typeface="Arial"/>
                <a:cs typeface="Arial"/>
                <a:sym typeface="Arial"/>
              </a:rPr>
              <a:t>What are NBPAS Clinical and Professional Requirements?</a:t>
            </a:r>
            <a:endParaRPr kumimoji="0" lang="en-US" i="0" u="none" strike="noStrike" kern="0" cap="none" spc="0" normalizeH="0" baseline="0" noProof="0" dirty="0">
              <a:ln>
                <a:noFill/>
              </a:ln>
              <a:solidFill>
                <a:srgbClr val="44546A"/>
              </a:solidFill>
              <a:effectLst/>
              <a:uLnTx/>
              <a:uFillTx/>
              <a:latin typeface="Arial"/>
              <a:cs typeface="Arial"/>
              <a:sym typeface="Arial"/>
            </a:endParaRPr>
          </a:p>
        </p:txBody>
      </p:sp>
      <p:cxnSp>
        <p:nvCxnSpPr>
          <p:cNvPr id="6" name="Straight Connector 5">
            <a:extLst>
              <a:ext uri="{FF2B5EF4-FFF2-40B4-BE49-F238E27FC236}">
                <a16:creationId xmlns:a16="http://schemas.microsoft.com/office/drawing/2014/main" id="{07F29829-E59D-6A41-BADA-60ADD4A97FEF}"/>
              </a:ext>
            </a:extLst>
          </p:cNvPr>
          <p:cNvCxnSpPr/>
          <p:nvPr/>
        </p:nvCxnSpPr>
        <p:spPr>
          <a:xfrm>
            <a:off x="2541695" y="1387790"/>
            <a:ext cx="735105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15B80B90-52F2-A800-05EC-B34153BC242A}"/>
              </a:ext>
            </a:extLst>
          </p:cNvPr>
          <p:cNvSpPr>
            <a:spLocks noGrp="1"/>
          </p:cNvSpPr>
          <p:nvPr>
            <p:ph idx="1"/>
          </p:nvPr>
        </p:nvSpPr>
        <p:spPr>
          <a:xfrm>
            <a:off x="838200" y="1825625"/>
            <a:ext cx="10515600" cy="4351338"/>
          </a:xfrm>
        </p:spPr>
        <p:txBody>
          <a:bodyPr>
            <a:normAutofit fontScale="92500" lnSpcReduction="20000"/>
          </a:bodyPr>
          <a:lstStyle/>
          <a:p>
            <a:pPr>
              <a:spcAft>
                <a:spcPts val="1800"/>
              </a:spcAft>
              <a:buFont typeface="Wingdings" pitchFamily="2" charset="2"/>
              <a:buChar char="ü"/>
            </a:pPr>
            <a:r>
              <a:rPr lang="en-US" sz="2400" dirty="0">
                <a:solidFill>
                  <a:schemeClr val="tx2"/>
                </a:solidFill>
                <a:latin typeface="Arial" panose="020B0604020202020204" pitchFamily="34" charset="0"/>
                <a:cs typeface="Arial" panose="020B0604020202020204" pitchFamily="34" charset="0"/>
              </a:rPr>
              <a:t>ACGME-accredited residency and/or fellowship </a:t>
            </a:r>
          </a:p>
          <a:p>
            <a:pPr>
              <a:spcAft>
                <a:spcPts val="1800"/>
              </a:spcAft>
              <a:buFont typeface="Wingdings" pitchFamily="2" charset="2"/>
              <a:buChar char="ü"/>
            </a:pPr>
            <a:r>
              <a:rPr lang="en-US" sz="2400" dirty="0">
                <a:solidFill>
                  <a:schemeClr val="tx2"/>
                </a:solidFill>
                <a:latin typeface="Arial" panose="020B0604020202020204" pitchFamily="34" charset="0"/>
                <a:cs typeface="Arial" panose="020B0604020202020204" pitchFamily="34" charset="0"/>
              </a:rPr>
              <a:t>Initial board certification through an ABMS/AOA member board in the applied-for specialty</a:t>
            </a:r>
          </a:p>
          <a:p>
            <a:pPr>
              <a:spcAft>
                <a:spcPts val="1800"/>
              </a:spcAft>
              <a:buFont typeface="Wingdings" pitchFamily="2" charset="2"/>
              <a:buChar char="ü"/>
            </a:pPr>
            <a:r>
              <a:rPr lang="en-US" sz="2400" dirty="0">
                <a:solidFill>
                  <a:schemeClr val="tx2"/>
                </a:solidFill>
                <a:latin typeface="Arial" panose="020B0604020202020204" pitchFamily="34" charset="0"/>
                <a:cs typeface="Arial" panose="020B0604020202020204" pitchFamily="34" charset="0"/>
              </a:rPr>
              <a:t>Minimum 50 AMA PRA Category 1 CME™</a:t>
            </a:r>
          </a:p>
          <a:p>
            <a:pPr>
              <a:spcAft>
                <a:spcPts val="1800"/>
              </a:spcAft>
              <a:buFont typeface="Wingdings" pitchFamily="2" charset="2"/>
              <a:buChar char="ü"/>
            </a:pPr>
            <a:r>
              <a:rPr lang="en-US" sz="2400" dirty="0">
                <a:solidFill>
                  <a:schemeClr val="tx2"/>
                </a:solidFill>
                <a:latin typeface="Arial" panose="020B0604020202020204" pitchFamily="34" charset="0"/>
                <a:cs typeface="Arial" panose="020B0604020202020204" pitchFamily="34" charset="0"/>
              </a:rPr>
              <a:t>Active/unrestricted medical license</a:t>
            </a:r>
          </a:p>
          <a:p>
            <a:pPr>
              <a:spcAft>
                <a:spcPts val="1800"/>
              </a:spcAft>
              <a:buFont typeface="Wingdings" pitchFamily="2" charset="2"/>
              <a:buChar char="ü"/>
            </a:pPr>
            <a:r>
              <a:rPr lang="en-US" sz="2400" dirty="0">
                <a:solidFill>
                  <a:schemeClr val="tx2"/>
                </a:solidFill>
                <a:latin typeface="Arial" panose="020B0604020202020204" pitchFamily="34" charset="0"/>
                <a:cs typeface="Arial" panose="020B0604020202020204" pitchFamily="34" charset="0"/>
              </a:rPr>
              <a:t>Outpatient/hospital privileges (certain surgical specialties)</a:t>
            </a:r>
          </a:p>
          <a:p>
            <a:pPr>
              <a:spcAft>
                <a:spcPts val="1800"/>
              </a:spcAft>
              <a:buFont typeface="Wingdings" pitchFamily="2" charset="2"/>
              <a:buChar char="ü"/>
            </a:pPr>
            <a:r>
              <a:rPr lang="en-US" sz="2400" dirty="0">
                <a:solidFill>
                  <a:schemeClr val="tx2"/>
                </a:solidFill>
                <a:latin typeface="Arial" panose="020B0604020202020204" pitchFamily="34" charset="0"/>
                <a:cs typeface="Arial" panose="020B0604020202020204" pitchFamily="34" charset="0"/>
              </a:rPr>
              <a:t>2-year recertification cycle</a:t>
            </a:r>
          </a:p>
          <a:p>
            <a:pPr>
              <a:spcAft>
                <a:spcPts val="1800"/>
              </a:spcAft>
              <a:buFont typeface="Wingdings" pitchFamily="2" charset="2"/>
              <a:buChar char="ü"/>
            </a:pPr>
            <a:r>
              <a:rPr lang="en-US" sz="2400" dirty="0">
                <a:solidFill>
                  <a:schemeClr val="tx2"/>
                </a:solidFill>
                <a:latin typeface="Arial" panose="020B0604020202020204" pitchFamily="34" charset="0"/>
                <a:cs typeface="Arial" panose="020B0604020202020204" pitchFamily="34" charset="0"/>
              </a:rPr>
              <a:t>$94.50/year regardless of number of specialties, 72% savings (on average)</a:t>
            </a:r>
          </a:p>
          <a:p>
            <a:pPr>
              <a:spcAft>
                <a:spcPts val="1800"/>
              </a:spcAft>
              <a:buFont typeface="Wingdings" pitchFamily="2" charset="2"/>
              <a:buChar char="ü"/>
            </a:pPr>
            <a:endParaRPr lang="en-US" sz="2400" dirty="0">
              <a:solidFill>
                <a:schemeClr val="tx2"/>
              </a:solidFill>
              <a:latin typeface="Arial" panose="020B0604020202020204" pitchFamily="34" charset="0"/>
              <a:cs typeface="Arial" panose="020B0604020202020204" pitchFamily="34" charset="0"/>
            </a:endParaRPr>
          </a:p>
          <a:p>
            <a:pPr>
              <a:spcAft>
                <a:spcPts val="1800"/>
              </a:spcAft>
              <a:buFont typeface="Wingdings" pitchFamily="2" charset="2"/>
              <a:buChar char="ü"/>
            </a:pPr>
            <a:endParaRPr lang="en-US" sz="2400" dirty="0">
              <a:solidFill>
                <a:schemeClr val="tx2"/>
              </a:solidFill>
              <a:latin typeface="Arial" panose="020B0604020202020204" pitchFamily="34" charset="0"/>
              <a:cs typeface="Arial" panose="020B0604020202020204" pitchFamily="34" charset="0"/>
            </a:endParaRPr>
          </a:p>
          <a:p>
            <a:pPr>
              <a:spcAft>
                <a:spcPts val="1800"/>
              </a:spcAft>
              <a:buFont typeface="Wingdings" pitchFamily="2" charset="2"/>
              <a:buChar char="ü"/>
            </a:pPr>
            <a:endParaRPr lang="en-US"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03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Rectangle 1">
            <a:extLst>
              <a:ext uri="{FF2B5EF4-FFF2-40B4-BE49-F238E27FC236}">
                <a16:creationId xmlns:a16="http://schemas.microsoft.com/office/drawing/2014/main" id="{9F2159D4-4E24-D07B-25CA-510D2277341E}"/>
              </a:ext>
            </a:extLst>
          </p:cNvPr>
          <p:cNvSpPr/>
          <p:nvPr/>
        </p:nvSpPr>
        <p:spPr>
          <a:xfrm>
            <a:off x="18265" y="365125"/>
            <a:ext cx="12192000" cy="1737362"/>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oogle Shape;187;p9">
            <a:extLst>
              <a:ext uri="{FF2B5EF4-FFF2-40B4-BE49-F238E27FC236}">
                <a16:creationId xmlns:a16="http://schemas.microsoft.com/office/drawing/2014/main" id="{847AEEC0-E4BB-C240-820F-BCC7D552549B}"/>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22" name="Rectangle 21">
            <a:extLst>
              <a:ext uri="{FF2B5EF4-FFF2-40B4-BE49-F238E27FC236}">
                <a16:creationId xmlns:a16="http://schemas.microsoft.com/office/drawing/2014/main" id="{3B5EE82B-9237-1E44-AC41-67DB65F3ED93}"/>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8A68F544-28B3-994E-8168-093657F2E80C}"/>
              </a:ext>
            </a:extLst>
          </p:cNvPr>
          <p:cNvSpPr txBox="1"/>
          <p:nvPr/>
        </p:nvSpPr>
        <p:spPr>
          <a:xfrm>
            <a:off x="1748592" y="862923"/>
            <a:ext cx="87313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44546A"/>
                </a:solidFill>
                <a:effectLst/>
                <a:uLnTx/>
                <a:uFillTx/>
                <a:latin typeface="Arial"/>
                <a:cs typeface="Arial"/>
                <a:sym typeface="Arial"/>
              </a:rPr>
              <a:t>Will NBPAS Help Reduce Costs?</a:t>
            </a:r>
          </a:p>
        </p:txBody>
      </p:sp>
      <p:sp>
        <p:nvSpPr>
          <p:cNvPr id="3" name="Rectangle 2">
            <a:extLst>
              <a:ext uri="{FF2B5EF4-FFF2-40B4-BE49-F238E27FC236}">
                <a16:creationId xmlns:a16="http://schemas.microsoft.com/office/drawing/2014/main" id="{CAC0142A-3ADB-38AE-EBF8-3654267DEC2A}"/>
              </a:ext>
            </a:extLst>
          </p:cNvPr>
          <p:cNvSpPr/>
          <p:nvPr/>
        </p:nvSpPr>
        <p:spPr>
          <a:xfrm>
            <a:off x="5956260" y="2311908"/>
            <a:ext cx="6190171" cy="2951687"/>
          </a:xfrm>
          <a:prstGeom prst="rect">
            <a:avLst/>
          </a:prstGeom>
          <a:solidFill>
            <a:srgbClr val="ED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 name="Rectangle 3">
            <a:extLst>
              <a:ext uri="{FF2B5EF4-FFF2-40B4-BE49-F238E27FC236}">
                <a16:creationId xmlns:a16="http://schemas.microsoft.com/office/drawing/2014/main" id="{8161D24E-9083-0065-6282-0E3CB8F82C9D}"/>
              </a:ext>
            </a:extLst>
          </p:cNvPr>
          <p:cNvSpPr/>
          <p:nvPr/>
        </p:nvSpPr>
        <p:spPr>
          <a:xfrm>
            <a:off x="0" y="5386307"/>
            <a:ext cx="12192000" cy="1471692"/>
          </a:xfrm>
          <a:prstGeom prst="rect">
            <a:avLst/>
          </a:prstGeom>
          <a:solidFill>
            <a:srgbClr val="44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09ACE25E-8A52-E7F9-821F-47D65AB7D937}"/>
              </a:ext>
            </a:extLst>
          </p:cNvPr>
          <p:cNvSpPr txBox="1">
            <a:spLocks/>
          </p:cNvSpPr>
          <p:nvPr/>
        </p:nvSpPr>
        <p:spPr>
          <a:xfrm>
            <a:off x="470345" y="2392373"/>
            <a:ext cx="5024933" cy="786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tx2"/>
                </a:solidFill>
                <a:latin typeface="Arial Black" panose="020B0604020202020204" pitchFamily="34" charset="0"/>
                <a:cs typeface="Arial Black" panose="020B0604020202020204" pitchFamily="34" charset="0"/>
              </a:rPr>
              <a:t>ABIM</a:t>
            </a:r>
          </a:p>
        </p:txBody>
      </p:sp>
      <p:sp>
        <p:nvSpPr>
          <p:cNvPr id="12" name="Content Placeholder 3">
            <a:extLst>
              <a:ext uri="{FF2B5EF4-FFF2-40B4-BE49-F238E27FC236}">
                <a16:creationId xmlns:a16="http://schemas.microsoft.com/office/drawing/2014/main" id="{AB73815F-627A-7580-160E-FCB24128A059}"/>
              </a:ext>
            </a:extLst>
          </p:cNvPr>
          <p:cNvSpPr txBox="1">
            <a:spLocks/>
          </p:cNvSpPr>
          <p:nvPr/>
        </p:nvSpPr>
        <p:spPr>
          <a:xfrm>
            <a:off x="798473" y="3097283"/>
            <a:ext cx="5160963" cy="27030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chemeClr val="tx2"/>
                </a:solidFill>
                <a:latin typeface="Arial" panose="020B0604020202020204" pitchFamily="34" charset="0"/>
                <a:cs typeface="Arial" panose="020B0604020202020204" pitchFamily="34" charset="0"/>
              </a:rPr>
              <a:t>Annual MOC/LKA fee:  $220</a:t>
            </a:r>
          </a:p>
          <a:p>
            <a:r>
              <a:rPr lang="en-US" sz="2200" dirty="0">
                <a:solidFill>
                  <a:schemeClr val="tx2"/>
                </a:solidFill>
                <a:latin typeface="Arial" panose="020B0604020202020204" pitchFamily="34" charset="0"/>
                <a:cs typeface="Arial" panose="020B0604020202020204" pitchFamily="34" charset="0"/>
              </a:rPr>
              <a:t>1 sub-specialty:  $120</a:t>
            </a:r>
          </a:p>
          <a:p>
            <a:r>
              <a:rPr lang="en-US" sz="2200" dirty="0">
                <a:solidFill>
                  <a:schemeClr val="tx2"/>
                </a:solidFill>
                <a:latin typeface="Arial" panose="020B0604020202020204" pitchFamily="34" charset="0"/>
                <a:cs typeface="Arial" panose="020B0604020202020204" pitchFamily="34" charset="0"/>
              </a:rPr>
              <a:t>Exam if LKA/MOC failed: $700*</a:t>
            </a:r>
          </a:p>
          <a:p>
            <a:endParaRPr lang="en-US" dirty="0">
              <a:solidFill>
                <a:schemeClr val="tx2"/>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300" dirty="0">
                <a:solidFill>
                  <a:schemeClr val="tx2"/>
                </a:solidFill>
                <a:latin typeface="Arial" panose="020B0604020202020204" pitchFamily="34" charset="0"/>
                <a:cs typeface="Arial" panose="020B0604020202020204" pitchFamily="34" charset="0"/>
              </a:rPr>
              <a:t>*Addition to annual fees. Travel, lodging, and other indirect expenses not included in exam fee.</a:t>
            </a:r>
            <a:br>
              <a:rPr lang="en-US" sz="1700" dirty="0">
                <a:solidFill>
                  <a:schemeClr val="tx2"/>
                </a:solidFill>
                <a:latin typeface="Arial" panose="020B0604020202020204" pitchFamily="34" charset="0"/>
                <a:cs typeface="Arial" panose="020B0604020202020204" pitchFamily="34" charset="0"/>
              </a:rPr>
            </a:br>
            <a:endParaRPr lang="en-US" sz="1700" dirty="0">
              <a:solidFill>
                <a:schemeClr val="tx2"/>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3" name="Text Placeholder 4">
            <a:extLst>
              <a:ext uri="{FF2B5EF4-FFF2-40B4-BE49-F238E27FC236}">
                <a16:creationId xmlns:a16="http://schemas.microsoft.com/office/drawing/2014/main" id="{8DD3018F-D06B-AEAB-8508-7C14AB61D26D}"/>
              </a:ext>
            </a:extLst>
          </p:cNvPr>
          <p:cNvSpPr txBox="1">
            <a:spLocks/>
          </p:cNvSpPr>
          <p:nvPr/>
        </p:nvSpPr>
        <p:spPr>
          <a:xfrm>
            <a:off x="6563808" y="2515126"/>
            <a:ext cx="5183188"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tx2"/>
                </a:solidFill>
                <a:latin typeface="Arial Black" panose="020B0604020202020204" pitchFamily="34" charset="0"/>
                <a:cs typeface="Arial Black" panose="020B0604020202020204" pitchFamily="34" charset="0"/>
              </a:rPr>
              <a:t>NBPAS</a:t>
            </a:r>
          </a:p>
        </p:txBody>
      </p:sp>
      <p:sp>
        <p:nvSpPr>
          <p:cNvPr id="14" name="Content Placeholder 5">
            <a:extLst>
              <a:ext uri="{FF2B5EF4-FFF2-40B4-BE49-F238E27FC236}">
                <a16:creationId xmlns:a16="http://schemas.microsoft.com/office/drawing/2014/main" id="{46C05E7F-EFB2-C256-178B-649A134833E9}"/>
              </a:ext>
            </a:extLst>
          </p:cNvPr>
          <p:cNvSpPr txBox="1">
            <a:spLocks/>
          </p:cNvSpPr>
          <p:nvPr/>
        </p:nvSpPr>
        <p:spPr>
          <a:xfrm>
            <a:off x="6782732" y="3352130"/>
            <a:ext cx="5183188" cy="14109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latin typeface="Arial" panose="020B0604020202020204" pitchFamily="34" charset="0"/>
                <a:cs typeface="Arial" panose="020B0604020202020204" pitchFamily="34" charset="0"/>
              </a:rPr>
              <a:t>Annual NBPAS cost:  $94.50</a:t>
            </a:r>
          </a:p>
        </p:txBody>
      </p:sp>
      <p:sp>
        <p:nvSpPr>
          <p:cNvPr id="15" name="TextBox 14">
            <a:extLst>
              <a:ext uri="{FF2B5EF4-FFF2-40B4-BE49-F238E27FC236}">
                <a16:creationId xmlns:a16="http://schemas.microsoft.com/office/drawing/2014/main" id="{2CBC3F39-CA2F-33DA-56E9-8BF4B8FFC773}"/>
              </a:ext>
            </a:extLst>
          </p:cNvPr>
          <p:cNvSpPr txBox="1"/>
          <p:nvPr/>
        </p:nvSpPr>
        <p:spPr>
          <a:xfrm>
            <a:off x="5105729" y="5783087"/>
            <a:ext cx="8241957" cy="954107"/>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72% </a:t>
            </a:r>
            <a:r>
              <a:rPr lang="en-US" sz="2800" dirty="0">
                <a:solidFill>
                  <a:schemeClr val="bg1"/>
                </a:solidFill>
                <a:latin typeface="Arial" panose="020B0604020202020204" pitchFamily="34" charset="0"/>
                <a:cs typeface="Arial" panose="020B0604020202020204" pitchFamily="34" charset="0"/>
              </a:rPr>
              <a:t>AVERAGE SAVINGS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with NBPAS</a:t>
            </a:r>
          </a:p>
        </p:txBody>
      </p:sp>
      <p:sp>
        <p:nvSpPr>
          <p:cNvPr id="17" name="Triangle 16">
            <a:extLst>
              <a:ext uri="{FF2B5EF4-FFF2-40B4-BE49-F238E27FC236}">
                <a16:creationId xmlns:a16="http://schemas.microsoft.com/office/drawing/2014/main" id="{B4485CAA-42ED-8341-171C-4513CB7FB778}"/>
              </a:ext>
            </a:extLst>
          </p:cNvPr>
          <p:cNvSpPr/>
          <p:nvPr/>
        </p:nvSpPr>
        <p:spPr>
          <a:xfrm rot="10800000">
            <a:off x="5994397" y="5348619"/>
            <a:ext cx="6197601" cy="451692"/>
          </a:xfrm>
          <a:prstGeom prst="triangle">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0B2EA2D-E901-652A-967A-D2A8C699A300}"/>
              </a:ext>
            </a:extLst>
          </p:cNvPr>
          <p:cNvSpPr txBox="1"/>
          <p:nvPr/>
        </p:nvSpPr>
        <p:spPr>
          <a:xfrm>
            <a:off x="1610949" y="4373412"/>
            <a:ext cx="3435927" cy="461665"/>
          </a:xfrm>
          <a:prstGeom prst="rect">
            <a:avLst/>
          </a:prstGeom>
          <a:noFill/>
        </p:spPr>
        <p:txBody>
          <a:bodyPr wrap="square" rtlCol="0">
            <a:spAutoFit/>
          </a:bodyPr>
          <a:lstStyle/>
          <a:p>
            <a:r>
              <a:rPr lang="en-US" sz="2400" b="1" dirty="0">
                <a:solidFill>
                  <a:schemeClr val="tx2"/>
                </a:solidFill>
                <a:latin typeface="Arial" panose="020B0604020202020204" pitchFamily="34" charset="0"/>
                <a:cs typeface="Arial" panose="020B0604020202020204" pitchFamily="34" charset="0"/>
              </a:rPr>
              <a:t>10-year total = $3,400</a:t>
            </a:r>
          </a:p>
        </p:txBody>
      </p:sp>
      <p:sp>
        <p:nvSpPr>
          <p:cNvPr id="19" name="TextBox 18">
            <a:extLst>
              <a:ext uri="{FF2B5EF4-FFF2-40B4-BE49-F238E27FC236}">
                <a16:creationId xmlns:a16="http://schemas.microsoft.com/office/drawing/2014/main" id="{115F1CB9-3ECB-642E-9312-E615A956A6F6}"/>
              </a:ext>
            </a:extLst>
          </p:cNvPr>
          <p:cNvSpPr txBox="1"/>
          <p:nvPr/>
        </p:nvSpPr>
        <p:spPr>
          <a:xfrm>
            <a:off x="7508745" y="4347574"/>
            <a:ext cx="3435927" cy="830997"/>
          </a:xfrm>
          <a:prstGeom prst="rect">
            <a:avLst/>
          </a:prstGeom>
          <a:noFill/>
        </p:spPr>
        <p:txBody>
          <a:bodyPr wrap="square" rtlCol="0">
            <a:spAutoFit/>
          </a:bodyPr>
          <a:lstStyle/>
          <a:p>
            <a:r>
              <a:rPr lang="en-US" sz="2400" b="1" dirty="0">
                <a:solidFill>
                  <a:schemeClr val="tx2"/>
                </a:solidFill>
                <a:latin typeface="Arial" panose="020B0604020202020204" pitchFamily="34" charset="0"/>
                <a:cs typeface="Arial" panose="020B0604020202020204" pitchFamily="34" charset="0"/>
              </a:rPr>
              <a:t>10-year total = $945</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59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6679</TotalTime>
  <Words>1723</Words>
  <Application>Microsoft Office PowerPoint</Application>
  <PresentationFormat>Widescreen</PresentationFormat>
  <Paragraphs>223</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AMA PRA Cat 1 CME now counts as ABIM MOC points  </vt:lpstr>
      <vt:lpstr>PowerPoint Presentation</vt:lpstr>
      <vt:lpstr>MOC requirement and ambulatory care-sensitive hospitalizations   (JAMA 2014 Dec 10;312(22):2348-57   Gray et 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I add NBPAS to Hospital Bylaws?</vt:lpstr>
      <vt:lpstr>NBPAS in Bylaws: Two Examples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Karen Schatten</dc:creator>
  <cp:keywords/>
  <dc:description/>
  <cp:lastModifiedBy>Lauren Peairs</cp:lastModifiedBy>
  <cp:revision>34</cp:revision>
  <dcterms:created xsi:type="dcterms:W3CDTF">2023-02-01T21:34:08Z</dcterms:created>
  <dcterms:modified xsi:type="dcterms:W3CDTF">2024-02-08T19:41:16Z</dcterms:modified>
  <cp:category/>
</cp:coreProperties>
</file>